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816" r:id="rId2"/>
    <p:sldId id="839" r:id="rId3"/>
    <p:sldId id="840" r:id="rId4"/>
    <p:sldId id="860" r:id="rId5"/>
    <p:sldId id="861" r:id="rId6"/>
    <p:sldId id="841" r:id="rId7"/>
    <p:sldId id="842" r:id="rId8"/>
    <p:sldId id="843" r:id="rId9"/>
    <p:sldId id="844" r:id="rId10"/>
    <p:sldId id="847" r:id="rId11"/>
    <p:sldId id="848" r:id="rId12"/>
    <p:sldId id="849" r:id="rId13"/>
    <p:sldId id="850" r:id="rId14"/>
    <p:sldId id="851" r:id="rId15"/>
    <p:sldId id="855" r:id="rId16"/>
    <p:sldId id="856" r:id="rId17"/>
    <p:sldId id="857" r:id="rId18"/>
    <p:sldId id="858" r:id="rId19"/>
    <p:sldId id="817" r:id="rId20"/>
    <p:sldId id="819" r:id="rId21"/>
    <p:sldId id="820" r:id="rId22"/>
    <p:sldId id="821" r:id="rId23"/>
    <p:sldId id="822" r:id="rId24"/>
    <p:sldId id="823" r:id="rId25"/>
    <p:sldId id="824" r:id="rId26"/>
    <p:sldId id="825" r:id="rId27"/>
    <p:sldId id="827" r:id="rId28"/>
    <p:sldId id="775" r:id="rId29"/>
    <p:sldId id="776" r:id="rId30"/>
    <p:sldId id="777" r:id="rId31"/>
    <p:sldId id="779" r:id="rId32"/>
    <p:sldId id="780" r:id="rId33"/>
    <p:sldId id="781" r:id="rId34"/>
    <p:sldId id="782" r:id="rId35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8D8478"/>
    <a:srgbClr val="FFFFFF"/>
    <a:srgbClr val="F4B8B8"/>
    <a:srgbClr val="FFE389"/>
    <a:srgbClr val="FFCCFF"/>
    <a:srgbClr val="00841F"/>
    <a:srgbClr val="F4C1B8"/>
    <a:srgbClr val="B08600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28"/>
    </p:cViewPr>
  </p:sorterViewPr>
  <p:notesViewPr>
    <p:cSldViewPr snapToGrid="0">
      <p:cViewPr varScale="1">
        <p:scale>
          <a:sx n="90" d="100"/>
          <a:sy n="90" d="100"/>
        </p:scale>
        <p:origin x="3696" y="78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1A79B-535A-4D1D-84F1-D95CBC9D128D}" type="datetimeFigureOut">
              <a:rPr lang="en-AU" smtClean="0"/>
              <a:t>23/06/2013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A908-5DF4-4160-8371-758204E11D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33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36E66-5C21-44C9-93E9-79CEAC2A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51717C7-6441-4513-9AA6-C30BC527289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5837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648075" y="22479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CA" smtClean="0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3413125"/>
            <a:ext cx="4437062" cy="2562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603CE0-CB5F-4E6C-8A38-0C8BD723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7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62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19063"/>
            <a:ext cx="2039938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19063"/>
            <a:ext cx="5970587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95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00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76350"/>
            <a:ext cx="3978275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276350"/>
            <a:ext cx="3979862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61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3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5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7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7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hidden">
          <a:xfrm>
            <a:off x="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hidden">
          <a:xfrm>
            <a:off x="15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hidden">
          <a:xfrm>
            <a:off x="30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hidden">
          <a:xfrm>
            <a:off x="43815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hidden">
          <a:xfrm>
            <a:off x="60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hidden">
          <a:xfrm>
            <a:off x="76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hidden">
          <a:xfrm>
            <a:off x="91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hidden">
          <a:xfrm>
            <a:off x="106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hidden">
          <a:xfrm>
            <a:off x="121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hidden">
          <a:xfrm>
            <a:off x="137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hidden">
          <a:xfrm>
            <a:off x="152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hidden">
          <a:xfrm>
            <a:off x="167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hidden">
          <a:xfrm>
            <a:off x="182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hidden">
          <a:xfrm>
            <a:off x="198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hidden">
          <a:xfrm>
            <a:off x="213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hidden">
          <a:xfrm>
            <a:off x="228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hidden">
          <a:xfrm>
            <a:off x="243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hidden">
          <a:xfrm>
            <a:off x="259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hidden">
          <a:xfrm>
            <a:off x="274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hidden">
          <a:xfrm>
            <a:off x="289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hidden">
          <a:xfrm>
            <a:off x="304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hidden">
          <a:xfrm>
            <a:off x="320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hidden">
          <a:xfrm>
            <a:off x="335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hidden">
          <a:xfrm>
            <a:off x="350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hidden">
          <a:xfrm>
            <a:off x="365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1" name="Rectangle 28"/>
          <p:cNvSpPr>
            <a:spLocks noChangeArrowheads="1"/>
          </p:cNvSpPr>
          <p:nvPr/>
        </p:nvSpPr>
        <p:spPr bwMode="hidden">
          <a:xfrm>
            <a:off x="381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2" name="Rectangle 29"/>
          <p:cNvSpPr>
            <a:spLocks noChangeArrowheads="1"/>
          </p:cNvSpPr>
          <p:nvPr/>
        </p:nvSpPr>
        <p:spPr bwMode="hidden">
          <a:xfrm>
            <a:off x="396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hidden">
          <a:xfrm>
            <a:off x="411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hidden">
          <a:xfrm>
            <a:off x="426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5" name="Rectangle 32"/>
          <p:cNvSpPr>
            <a:spLocks noChangeArrowheads="1"/>
          </p:cNvSpPr>
          <p:nvPr/>
        </p:nvSpPr>
        <p:spPr bwMode="hidden">
          <a:xfrm>
            <a:off x="441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6" name="Rectangle 33"/>
          <p:cNvSpPr>
            <a:spLocks noChangeArrowheads="1"/>
          </p:cNvSpPr>
          <p:nvPr/>
        </p:nvSpPr>
        <p:spPr bwMode="hidden">
          <a:xfrm>
            <a:off x="457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hidden">
          <a:xfrm>
            <a:off x="472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8" name="Rectangle 35"/>
          <p:cNvSpPr>
            <a:spLocks noChangeArrowheads="1"/>
          </p:cNvSpPr>
          <p:nvPr/>
        </p:nvSpPr>
        <p:spPr bwMode="hidden">
          <a:xfrm>
            <a:off x="487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9" name="Rectangle 36"/>
          <p:cNvSpPr>
            <a:spLocks noChangeArrowheads="1"/>
          </p:cNvSpPr>
          <p:nvPr/>
        </p:nvSpPr>
        <p:spPr bwMode="hidden">
          <a:xfrm>
            <a:off x="502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0" name="Rectangle 37"/>
          <p:cNvSpPr>
            <a:spLocks noChangeArrowheads="1"/>
          </p:cNvSpPr>
          <p:nvPr/>
        </p:nvSpPr>
        <p:spPr bwMode="hidden">
          <a:xfrm>
            <a:off x="518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1" name="Rectangle 38"/>
          <p:cNvSpPr>
            <a:spLocks noChangeArrowheads="1"/>
          </p:cNvSpPr>
          <p:nvPr/>
        </p:nvSpPr>
        <p:spPr bwMode="hidden">
          <a:xfrm>
            <a:off x="533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2" name="Rectangle 39"/>
          <p:cNvSpPr>
            <a:spLocks noChangeArrowheads="1"/>
          </p:cNvSpPr>
          <p:nvPr/>
        </p:nvSpPr>
        <p:spPr bwMode="hidden">
          <a:xfrm>
            <a:off x="548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3" name="Rectangle 40"/>
          <p:cNvSpPr>
            <a:spLocks noChangeArrowheads="1"/>
          </p:cNvSpPr>
          <p:nvPr/>
        </p:nvSpPr>
        <p:spPr bwMode="hidden">
          <a:xfrm>
            <a:off x="563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4" name="Rectangle 41"/>
          <p:cNvSpPr>
            <a:spLocks noChangeArrowheads="1"/>
          </p:cNvSpPr>
          <p:nvPr/>
        </p:nvSpPr>
        <p:spPr bwMode="hidden">
          <a:xfrm>
            <a:off x="579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5" name="Rectangle 42"/>
          <p:cNvSpPr>
            <a:spLocks noChangeArrowheads="1"/>
          </p:cNvSpPr>
          <p:nvPr/>
        </p:nvSpPr>
        <p:spPr bwMode="hidden">
          <a:xfrm>
            <a:off x="594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6" name="Rectangle 43"/>
          <p:cNvSpPr>
            <a:spLocks noChangeArrowheads="1"/>
          </p:cNvSpPr>
          <p:nvPr/>
        </p:nvSpPr>
        <p:spPr bwMode="hidden">
          <a:xfrm>
            <a:off x="609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7" name="Rectangle 44"/>
          <p:cNvSpPr>
            <a:spLocks noChangeArrowheads="1"/>
          </p:cNvSpPr>
          <p:nvPr/>
        </p:nvSpPr>
        <p:spPr bwMode="hidden">
          <a:xfrm>
            <a:off x="624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8" name="Rectangle 45"/>
          <p:cNvSpPr>
            <a:spLocks noChangeArrowheads="1"/>
          </p:cNvSpPr>
          <p:nvPr/>
        </p:nvSpPr>
        <p:spPr bwMode="hidden">
          <a:xfrm>
            <a:off x="640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9" name="Rectangle 46"/>
          <p:cNvSpPr>
            <a:spLocks noChangeArrowheads="1"/>
          </p:cNvSpPr>
          <p:nvPr/>
        </p:nvSpPr>
        <p:spPr bwMode="hidden">
          <a:xfrm>
            <a:off x="655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0" name="Rectangle 47"/>
          <p:cNvSpPr>
            <a:spLocks noChangeArrowheads="1"/>
          </p:cNvSpPr>
          <p:nvPr/>
        </p:nvSpPr>
        <p:spPr bwMode="hidden">
          <a:xfrm>
            <a:off x="670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1" name="Rectangle 48"/>
          <p:cNvSpPr>
            <a:spLocks noChangeArrowheads="1"/>
          </p:cNvSpPr>
          <p:nvPr/>
        </p:nvSpPr>
        <p:spPr bwMode="hidden">
          <a:xfrm>
            <a:off x="685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2" name="Rectangle 49"/>
          <p:cNvSpPr>
            <a:spLocks noChangeArrowheads="1"/>
          </p:cNvSpPr>
          <p:nvPr/>
        </p:nvSpPr>
        <p:spPr bwMode="hidden">
          <a:xfrm>
            <a:off x="701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3" name="Rectangle 50"/>
          <p:cNvSpPr>
            <a:spLocks noChangeArrowheads="1"/>
          </p:cNvSpPr>
          <p:nvPr/>
        </p:nvSpPr>
        <p:spPr bwMode="hidden">
          <a:xfrm>
            <a:off x="716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4" name="Rectangle 51"/>
          <p:cNvSpPr>
            <a:spLocks noChangeArrowheads="1"/>
          </p:cNvSpPr>
          <p:nvPr/>
        </p:nvSpPr>
        <p:spPr bwMode="hidden">
          <a:xfrm>
            <a:off x="731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5" name="Rectangle 52"/>
          <p:cNvSpPr>
            <a:spLocks noChangeArrowheads="1"/>
          </p:cNvSpPr>
          <p:nvPr/>
        </p:nvSpPr>
        <p:spPr bwMode="hidden">
          <a:xfrm>
            <a:off x="746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6" name="Rectangle 53"/>
          <p:cNvSpPr>
            <a:spLocks noChangeArrowheads="1"/>
          </p:cNvSpPr>
          <p:nvPr/>
        </p:nvSpPr>
        <p:spPr bwMode="hidden">
          <a:xfrm>
            <a:off x="762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7" name="Rectangle 54"/>
          <p:cNvSpPr>
            <a:spLocks noChangeArrowheads="1"/>
          </p:cNvSpPr>
          <p:nvPr/>
        </p:nvSpPr>
        <p:spPr bwMode="hidden">
          <a:xfrm>
            <a:off x="777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8" name="Rectangle 55"/>
          <p:cNvSpPr>
            <a:spLocks noChangeArrowheads="1"/>
          </p:cNvSpPr>
          <p:nvPr/>
        </p:nvSpPr>
        <p:spPr bwMode="hidden">
          <a:xfrm>
            <a:off x="792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9" name="Rectangle 56"/>
          <p:cNvSpPr>
            <a:spLocks noChangeArrowheads="1"/>
          </p:cNvSpPr>
          <p:nvPr/>
        </p:nvSpPr>
        <p:spPr bwMode="hidden">
          <a:xfrm>
            <a:off x="807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0" name="Rectangle 57"/>
          <p:cNvSpPr>
            <a:spLocks noChangeArrowheads="1"/>
          </p:cNvSpPr>
          <p:nvPr/>
        </p:nvSpPr>
        <p:spPr bwMode="hidden">
          <a:xfrm>
            <a:off x="822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1" name="Rectangle 58"/>
          <p:cNvSpPr>
            <a:spLocks noChangeArrowheads="1"/>
          </p:cNvSpPr>
          <p:nvPr/>
        </p:nvSpPr>
        <p:spPr bwMode="hidden">
          <a:xfrm>
            <a:off x="838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2" name="Rectangle 59"/>
          <p:cNvSpPr>
            <a:spLocks noChangeArrowheads="1"/>
          </p:cNvSpPr>
          <p:nvPr/>
        </p:nvSpPr>
        <p:spPr bwMode="hidden">
          <a:xfrm>
            <a:off x="853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3" name="Rectangle 60"/>
          <p:cNvSpPr>
            <a:spLocks noChangeArrowheads="1"/>
          </p:cNvSpPr>
          <p:nvPr/>
        </p:nvSpPr>
        <p:spPr bwMode="hidden">
          <a:xfrm>
            <a:off x="868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4" name="Rectangle 61"/>
          <p:cNvSpPr>
            <a:spLocks noChangeArrowheads="1"/>
          </p:cNvSpPr>
          <p:nvPr/>
        </p:nvSpPr>
        <p:spPr bwMode="hidden">
          <a:xfrm>
            <a:off x="883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5" name="Rectangle 62"/>
          <p:cNvSpPr>
            <a:spLocks noChangeArrowheads="1"/>
          </p:cNvSpPr>
          <p:nvPr/>
        </p:nvSpPr>
        <p:spPr bwMode="hidden">
          <a:xfrm>
            <a:off x="899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6" name="Rectangle 63"/>
          <p:cNvSpPr>
            <a:spLocks noChangeArrowheads="1"/>
          </p:cNvSpPr>
          <p:nvPr/>
        </p:nvSpPr>
        <p:spPr bwMode="hidden">
          <a:xfrm>
            <a:off x="681038" y="0"/>
            <a:ext cx="8462962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7" name="Rectangle 64"/>
          <p:cNvSpPr>
            <a:spLocks noChangeArrowheads="1"/>
          </p:cNvSpPr>
          <p:nvPr/>
        </p:nvSpPr>
        <p:spPr bwMode="blackGray">
          <a:xfrm>
            <a:off x="0" y="962025"/>
            <a:ext cx="6950075" cy="74613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9063"/>
            <a:ext cx="8162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76350"/>
            <a:ext cx="8110537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5350" y="6286500"/>
            <a:ext cx="812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0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7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877"/>
            <a:ext cx="7150443" cy="402212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3292" y="667265"/>
            <a:ext cx="5941157" cy="1318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Lecture 3: Quantum simulation algorithms</a:t>
            </a:r>
            <a:endParaRPr lang="en-CA" sz="45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24809" y="2619587"/>
            <a:ext cx="2380734" cy="7829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600" dirty="0" smtClean="0">
                <a:solidFill>
                  <a:schemeClr val="folHlink"/>
                </a:solidFill>
              </a:rPr>
              <a:t>Dominic Berry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1800" i="1" dirty="0" smtClean="0">
                <a:solidFill>
                  <a:srgbClr val="0000FF"/>
                </a:solidFill>
              </a:rPr>
              <a:t>Macquarie University</a:t>
            </a:r>
            <a:endParaRPr lang="en-CA" sz="1800" i="1" dirty="0">
              <a:solidFill>
                <a:srgbClr val="0000FF"/>
              </a:solidFill>
            </a:endParaRPr>
          </a:p>
        </p:txBody>
      </p:sp>
      <p:pic>
        <p:nvPicPr>
          <p:cNvPr id="4102" name="Picture 21" descr="mq-inline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2846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7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Differential equations</a:t>
            </a:r>
            <a:endParaRPr lang="en-A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2000" smtClean="0"/>
              <a:t>Discretise the differential equation, then encode as a linear system.</a:t>
            </a:r>
          </a:p>
          <a:p>
            <a:pPr eaLnBrk="1" hangingPunct="1"/>
            <a:r>
              <a:rPr lang="en-AU" sz="2000" smtClean="0"/>
              <a:t>Simplest discretisation: Euler method.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94280"/>
              </p:ext>
            </p:extLst>
          </p:nvPr>
        </p:nvGraphicFramePr>
        <p:xfrm>
          <a:off x="5530850" y="2154238"/>
          <a:ext cx="2339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2336760" imgH="774360" progId="Equation.DSMT4">
                  <p:embed/>
                </p:oleObj>
              </mc:Choice>
              <mc:Fallback>
                <p:oleObj name="Equation" r:id="rId3" imgW="23367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54238"/>
                        <a:ext cx="233997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905250" y="2314575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>
                <a:sym typeface="Symbol" panose="05050102010706020507" pitchFamily="18" charset="2"/>
              </a:rPr>
              <a:t></a:t>
            </a:r>
          </a:p>
        </p:txBody>
      </p:sp>
      <p:graphicFrame>
        <p:nvGraphicFramePr>
          <p:cNvPr id="153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39194"/>
              </p:ext>
            </p:extLst>
          </p:nvPr>
        </p:nvGraphicFramePr>
        <p:xfrm>
          <a:off x="601663" y="3695700"/>
          <a:ext cx="61087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6108480" imgH="2260440" progId="Equation.DSMT4">
                  <p:embed/>
                </p:oleObj>
              </mc:Choice>
              <mc:Fallback>
                <p:oleObj name="Equation" r:id="rId5" imgW="610848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695700"/>
                        <a:ext cx="61087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7704" name="Text Box 8"/>
          <p:cNvSpPr txBox="1">
            <a:spLocks noChangeArrowheads="1"/>
          </p:cNvSpPr>
          <p:nvPr/>
        </p:nvSpPr>
        <p:spPr bwMode="auto">
          <a:xfrm>
            <a:off x="338138" y="2990850"/>
            <a:ext cx="282575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/>
              <a:t>sets initial condition</a:t>
            </a:r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>
            <a:off x="582613" y="3705225"/>
            <a:ext cx="6118225" cy="39687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019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AU"/>
          </a:p>
        </p:txBody>
      </p:sp>
      <p:sp>
        <p:nvSpPr>
          <p:cNvPr id="797706" name="Line 10"/>
          <p:cNvSpPr>
            <a:spLocks noChangeShapeType="1"/>
          </p:cNvSpPr>
          <p:nvPr/>
        </p:nvSpPr>
        <p:spPr bwMode="auto">
          <a:xfrm>
            <a:off x="1441450" y="3451225"/>
            <a:ext cx="165100" cy="2476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97707" name="Rectangle 11"/>
          <p:cNvSpPr>
            <a:spLocks noChangeArrowheads="1"/>
          </p:cNvSpPr>
          <p:nvPr/>
        </p:nvSpPr>
        <p:spPr bwMode="auto">
          <a:xfrm>
            <a:off x="582613" y="4195763"/>
            <a:ext cx="6118225" cy="809625"/>
          </a:xfrm>
          <a:prstGeom prst="rect">
            <a:avLst/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019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AU"/>
          </a:p>
        </p:txBody>
      </p:sp>
      <p:sp>
        <p:nvSpPr>
          <p:cNvPr id="797708" name="Freeform 12"/>
          <p:cNvSpPr>
            <a:spLocks/>
          </p:cNvSpPr>
          <p:nvPr/>
        </p:nvSpPr>
        <p:spPr bwMode="auto">
          <a:xfrm>
            <a:off x="6713538" y="2932113"/>
            <a:ext cx="1204912" cy="1714500"/>
          </a:xfrm>
          <a:custGeom>
            <a:avLst/>
            <a:gdLst>
              <a:gd name="T0" fmla="*/ 2147483647 w 998"/>
              <a:gd name="T1" fmla="*/ 0 h 1121"/>
              <a:gd name="T2" fmla="*/ 2147483647 w 998"/>
              <a:gd name="T3" fmla="*/ 2147483647 h 1121"/>
              <a:gd name="T4" fmla="*/ 0 w 998"/>
              <a:gd name="T5" fmla="*/ 2147483647 h 1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8" h="1121">
                <a:moveTo>
                  <a:pt x="353" y="0"/>
                </a:moveTo>
                <a:cubicBezTo>
                  <a:pt x="675" y="241"/>
                  <a:pt x="998" y="482"/>
                  <a:pt x="939" y="669"/>
                </a:cubicBezTo>
                <a:cubicBezTo>
                  <a:pt x="880" y="856"/>
                  <a:pt x="208" y="1051"/>
                  <a:pt x="0" y="1121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97709" name="Rectangle 13"/>
          <p:cNvSpPr>
            <a:spLocks noChangeArrowheads="1"/>
          </p:cNvSpPr>
          <p:nvPr/>
        </p:nvSpPr>
        <p:spPr bwMode="auto">
          <a:xfrm>
            <a:off x="582613" y="5113338"/>
            <a:ext cx="6118225" cy="827087"/>
          </a:xfrm>
          <a:prstGeom prst="rect">
            <a:avLst/>
          </a:prstGeom>
          <a:noFill/>
          <a:ln w="1587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019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AU"/>
          </a:p>
        </p:txBody>
      </p:sp>
      <p:sp>
        <p:nvSpPr>
          <p:cNvPr id="797710" name="Text Box 14"/>
          <p:cNvSpPr txBox="1">
            <a:spLocks noChangeArrowheads="1"/>
          </p:cNvSpPr>
          <p:nvPr/>
        </p:nvSpPr>
        <p:spPr bwMode="auto">
          <a:xfrm>
            <a:off x="1357313" y="6226175"/>
            <a:ext cx="2998787" cy="46672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/>
              <a:t>sets </a:t>
            </a:r>
            <a:r>
              <a:rPr lang="en-AU" b="1">
                <a:latin typeface="Times New Roman" panose="02020603050405020304" pitchFamily="18" charset="0"/>
              </a:rPr>
              <a:t>x</a:t>
            </a:r>
            <a:r>
              <a:rPr lang="en-AU"/>
              <a:t> to be constant</a:t>
            </a:r>
          </a:p>
        </p:txBody>
      </p:sp>
      <p:sp>
        <p:nvSpPr>
          <p:cNvPr id="797711" name="Line 15"/>
          <p:cNvSpPr>
            <a:spLocks noChangeShapeType="1"/>
          </p:cNvSpPr>
          <p:nvPr/>
        </p:nvSpPr>
        <p:spPr bwMode="auto">
          <a:xfrm flipV="1">
            <a:off x="2297113" y="5937250"/>
            <a:ext cx="106362" cy="2889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1537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70126"/>
              </p:ext>
            </p:extLst>
          </p:nvPr>
        </p:nvGraphicFramePr>
        <p:xfrm>
          <a:off x="1657350" y="2209800"/>
          <a:ext cx="151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7" imgW="1511280" imgH="736560" progId="Equation.DSMT4">
                  <p:embed/>
                </p:oleObj>
              </mc:Choice>
              <mc:Fallback>
                <p:oleObj name="Equation" r:id="rId7" imgW="15112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209800"/>
                        <a:ext cx="1511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54314" y="0"/>
            <a:ext cx="8896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2010</a:t>
            </a:r>
          </a:p>
          <a:p>
            <a:pPr algn="r"/>
            <a:r>
              <a:rPr lang="en-AU" sz="1400" dirty="0" smtClean="0"/>
              <a:t>Berry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03488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4" grpId="0" animBg="1"/>
      <p:bldP spid="797705" grpId="0" animBg="1"/>
      <p:bldP spid="797706" grpId="0" animBg="1"/>
      <p:bldP spid="797707" grpId="0" animBg="1"/>
      <p:bldP spid="797708" grpId="0" animBg="1"/>
      <p:bldP spid="797709" grpId="0" animBg="1"/>
      <p:bldP spid="797710" grpId="0" animBg="1"/>
      <p:bldP spid="7977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Quantum walks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68615" y="1143488"/>
                <a:ext cx="5165848" cy="2021742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A classical walk has a position which is an integer,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1800" dirty="0" smtClean="0"/>
                  <a:t>, which jumps either to the left or the right at each step.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The resulting distribution is a binomial distribution, or a normal distribution as the limit.</a:t>
                </a:r>
                <a:endParaRPr lang="en-AU" sz="1800" dirty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68615" y="1143488"/>
                <a:ext cx="5165848" cy="2021742"/>
              </a:xfrm>
              <a:blipFill rotWithShape="0">
                <a:blip r:embed="rId2"/>
                <a:stretch>
                  <a:fillRect l="-118" t="-1813" r="-1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6" y="1086705"/>
            <a:ext cx="3546231" cy="2934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3165230"/>
            <a:ext cx="5275385" cy="3692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2524" y="4089888"/>
                <a:ext cx="3735753" cy="270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800" kern="0" dirty="0" smtClean="0"/>
                  <a:t>The quantum </a:t>
                </a:r>
                <a:r>
                  <a:rPr lang="en-US" sz="1800" kern="0" dirty="0"/>
                  <a:t>walk has position and coin values</a:t>
                </a:r>
              </a:p>
              <a:p>
                <a:pPr marL="0" indent="0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1800" kern="0" dirty="0"/>
              </a:p>
              <a:p>
                <a:pPr>
                  <a:lnSpc>
                    <a:spcPct val="90000"/>
                  </a:lnSpc>
                </a:pPr>
                <a:r>
                  <a:rPr lang="en-US" sz="1800" kern="0" dirty="0" smtClean="0"/>
                  <a:t>It then alternates </a:t>
                </a:r>
                <a:r>
                  <a:rPr lang="en-US" sz="1800" kern="0" dirty="0"/>
                  <a:t>coin and step operators, e.g.</a:t>
                </a:r>
              </a:p>
              <a:p>
                <a:pPr marL="0" indent="0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,±1</m:t>
                          </m:r>
                        </m:e>
                      </m:d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,−1</m:t>
                              </m:r>
                            </m:e>
                          </m:d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kern="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180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kern="0" dirty="0"/>
              </a:p>
              <a:p>
                <a:pPr>
                  <a:spcBef>
                    <a:spcPts val="1200"/>
                  </a:spcBef>
                </a:pPr>
                <a:r>
                  <a:rPr lang="en-AU" sz="1800" kern="0" dirty="0"/>
                  <a:t>The position can progress linearly in the number of </a:t>
                </a:r>
                <a:r>
                  <a:rPr lang="en-AU" sz="1800" kern="0" dirty="0" smtClean="0"/>
                  <a:t>steps.</a:t>
                </a:r>
                <a:endParaRPr lang="en-US" sz="1800" kern="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4" y="4089888"/>
                <a:ext cx="3735753" cy="2701681"/>
              </a:xfrm>
              <a:prstGeom prst="rect">
                <a:avLst/>
              </a:prstGeom>
              <a:blipFill rotWithShape="0">
                <a:blip r:embed="rId5"/>
                <a:stretch>
                  <a:fillRect l="-163" t="-2257" r="-1468" b="-1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58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Quantum walk on a graph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94030" y="1327094"/>
                <a:ext cx="4149969" cy="5530905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The walk position is any node on </a:t>
                </a:r>
                <a:r>
                  <a:rPr lang="en-AU" sz="1800" smtClean="0"/>
                  <a:t>the graph.</a:t>
                </a:r>
                <a:endParaRPr lang="en-A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Describe the generator matrix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AU" sz="1800" dirty="0" smtClean="0"/>
                  <a:t> by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</m: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The quantity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is the number of edges incident on vertex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An edge between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sz="1800" dirty="0" smtClean="0"/>
                  <a:t> is denoted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A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sz="18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The probability distribution for a continuous walk has the differential equation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94030" y="1327094"/>
                <a:ext cx="4149969" cy="5530905"/>
              </a:xfrm>
              <a:blipFill rotWithShape="0">
                <a:blip r:embed="rId2"/>
                <a:stretch>
                  <a:fillRect l="-147" t="-662" r="-11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887"/>
            <a:ext cx="4994031" cy="51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Quantum walk on a graph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94030" y="1358282"/>
                <a:ext cx="4149969" cy="5499717"/>
              </a:xfrm>
            </p:spPr>
            <p:txBody>
              <a:bodyPr/>
              <a:lstStyle/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Quantum mechanically we have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′|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The natural quantum analogue is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AU" sz="1800" dirty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We take</a:t>
                </a:r>
                <a:endParaRPr lang="en-AU" sz="18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</m:mr>
                          </m: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AU" sz="18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AU" sz="18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Probability is conserved because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AU" sz="1800" dirty="0" smtClean="0"/>
                  <a:t> is </a:t>
                </a:r>
                <a:r>
                  <a:rPr lang="en-AU" sz="1800" dirty="0" err="1" smtClean="0"/>
                  <a:t>Hermitian</a:t>
                </a:r>
                <a:r>
                  <a:rPr lang="en-AU" sz="1800" dirty="0" smtClean="0"/>
                  <a:t>.</a:t>
                </a:r>
                <a:endParaRPr lang="en-AU" sz="1800" dirty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94030" y="1358282"/>
                <a:ext cx="4149969" cy="5499717"/>
              </a:xfrm>
              <a:blipFill rotWithShape="0"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887"/>
            <a:ext cx="4994031" cy="5161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1998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8495323" y="359508"/>
            <a:ext cx="64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 smtClean="0"/>
              <a:t>Farhi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4341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8063"/>
            <a:ext cx="9144000" cy="676043"/>
          </a:xfrm>
          <a:prstGeom prst="rect">
            <a:avLst/>
          </a:prstGeom>
        </p:spPr>
      </p:pic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Quantum walk on a graph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94030" y="1028702"/>
                <a:ext cx="4149969" cy="5254868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AU" sz="1800" smtClean="0"/>
                  <a:t>The </a:t>
                </a:r>
                <a:r>
                  <a:rPr lang="en-AU" sz="1800" dirty="0" smtClean="0"/>
                  <a:t>goal is to traverse the graph from entrance to exit.</a:t>
                </a:r>
              </a:p>
              <a:p>
                <a:pPr>
                  <a:spcBef>
                    <a:spcPts val="400"/>
                  </a:spcBef>
                </a:pPr>
                <a:r>
                  <a:rPr lang="en-AU" sz="1800" dirty="0" smtClean="0"/>
                  <a:t>Classically the random </a:t>
                </a:r>
                <a:r>
                  <a:rPr lang="en-AU" sz="1800" smtClean="0"/>
                  <a:t>walk will take exponential time.</a:t>
                </a:r>
                <a:endParaRPr lang="en-AU" sz="1800" dirty="0" smtClean="0"/>
              </a:p>
              <a:p>
                <a:pPr>
                  <a:spcBef>
                    <a:spcPts val="400"/>
                  </a:spcBef>
                </a:pPr>
                <a:r>
                  <a:rPr lang="en-AU" sz="1800" dirty="0" smtClean="0"/>
                  <a:t>For the quantum walk, define a superposition state</a:t>
                </a:r>
              </a:p>
              <a:p>
                <a:pPr marL="0" indent="0"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column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marL="0" indent="0"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+1−</m:t>
                                    </m:r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+1≤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>
                  <a:spcBef>
                    <a:spcPts val="400"/>
                  </a:spcBef>
                </a:pPr>
                <a:r>
                  <a:rPr lang="en-AU" sz="1800" dirty="0" smtClean="0"/>
                  <a:t>On these states the matrix elements of the Hamiltonian are</a:t>
                </a:r>
              </a:p>
              <a:p>
                <a:pPr marL="0" indent="0"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94030" y="1028702"/>
                <a:ext cx="4149969" cy="5254868"/>
              </a:xfrm>
              <a:blipFill rotWithShape="0">
                <a:blip r:embed="rId5"/>
                <a:stretch>
                  <a:fillRect l="-147" t="-6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887"/>
            <a:ext cx="4994031" cy="5161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11" y="3453120"/>
            <a:ext cx="98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entrance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03325" y="3453120"/>
            <a:ext cx="51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exit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2002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940432" y="337246"/>
            <a:ext cx="1172307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1400" dirty="0" smtClean="0"/>
              <a:t>Childs, </a:t>
            </a:r>
            <a:r>
              <a:rPr lang="en-AU" sz="1400" dirty="0" err="1" smtClean="0"/>
              <a:t>Farhi</a:t>
            </a:r>
            <a:r>
              <a:rPr lang="en-AU" sz="1400" dirty="0" smtClean="0"/>
              <a:t>, </a:t>
            </a:r>
            <a:r>
              <a:rPr lang="en-AU" sz="1400" dirty="0" err="1" smtClean="0"/>
              <a:t>Gutmann</a:t>
            </a:r>
            <a:endParaRPr lang="en-AU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9"/>
          <a:stretch/>
        </p:blipFill>
        <p:spPr>
          <a:xfrm>
            <a:off x="4410311" y="5332470"/>
            <a:ext cx="4733689" cy="8704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5411" y="2282092"/>
            <a:ext cx="4209913" cy="1340305"/>
            <a:chOff x="115411" y="2282092"/>
            <a:chExt cx="4209913" cy="1340305"/>
          </a:xfrm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115411" y="2282092"/>
              <a:ext cx="634866" cy="134030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750277" y="2282092"/>
              <a:ext cx="539261" cy="60178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1289538" y="2563446"/>
              <a:ext cx="609600" cy="32043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899138" y="2563446"/>
              <a:ext cx="601785" cy="1797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500923" y="2563446"/>
              <a:ext cx="648677" cy="1797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149600" y="2563446"/>
              <a:ext cx="553914" cy="35231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2497015" y="3095519"/>
              <a:ext cx="584691" cy="12504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3081706" y="2915765"/>
              <a:ext cx="621808" cy="304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18"/>
            <p:cNvSpPr/>
            <p:nvPr/>
          </p:nvSpPr>
          <p:spPr bwMode="auto">
            <a:xfrm>
              <a:off x="3541515" y="2790244"/>
              <a:ext cx="324000" cy="324000"/>
            </a:xfrm>
            <a:prstGeom prst="ellipse">
              <a:avLst/>
            </a:prstGeom>
            <a:noFill/>
            <a:ln w="158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497016" y="3104882"/>
              <a:ext cx="631092" cy="28824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3128108" y="3020405"/>
              <a:ext cx="575406" cy="37272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3703514" y="2364123"/>
              <a:ext cx="621810" cy="6600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09618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Quantum walk on a graph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12081" y="1340427"/>
                <a:ext cx="3731918" cy="4652091"/>
              </a:xfrm>
            </p:spPr>
            <p:txBody>
              <a:bodyPr rIns="0"/>
              <a:lstStyle/>
              <a:p>
                <a:pPr>
                  <a:spcBef>
                    <a:spcPts val="1200"/>
                  </a:spcBef>
                </a:pPr>
                <a:r>
                  <a:rPr lang="en-AU" sz="1800" smtClean="0"/>
                  <a:t>Add </a:t>
                </a:r>
                <a:r>
                  <a:rPr lang="en-AU" sz="1800" dirty="0" smtClean="0"/>
                  <a:t>random connections between the two trees.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All vertices (except entrance and exit) have degree 3.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Again using column states, the </a:t>
                </a:r>
                <a:r>
                  <a:rPr lang="en-AU" sz="1800" dirty="0"/>
                  <a:t>matrix elements of the Hamiltonian are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col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AU" sz="1800">
                              <a:latin typeface="Cambria Math" panose="02040503050406030204" pitchFamily="18" charset="0"/>
                            </a:rPr>
                            <m:t>col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A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m:rPr>
                                    <m:nor/>
                                  </m:rPr>
                                  <a:rPr lang="en-AU" sz="1800" dirty="0"/>
                                  <m:t> </m:t>
                                </m:r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This is a line with a defect.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1800" dirty="0" smtClean="0"/>
                  <a:t>There are reflections off the defect, but the quantum walk still reaches the exit efficiently.</a:t>
                </a:r>
                <a:endParaRPr lang="en-AU" sz="1800" dirty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12081" y="1340427"/>
                <a:ext cx="3731918" cy="4652091"/>
              </a:xfrm>
              <a:blipFill rotWithShape="0">
                <a:blip r:embed="rId5"/>
                <a:stretch>
                  <a:fillRect l="-163" t="-786" r="-4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254314" y="2441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2003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1"/>
            <a:ext cx="5477623" cy="5103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19" y="3411371"/>
            <a:ext cx="98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entrance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95694" y="3411371"/>
            <a:ext cx="51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exit</a:t>
            </a:r>
            <a:endParaRPr lang="en-AU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81957"/>
            <a:ext cx="9144000" cy="676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1016" y="360413"/>
            <a:ext cx="1938215" cy="73866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1400" dirty="0" smtClean="0"/>
              <a:t>Childs, Cleve, </a:t>
            </a:r>
            <a:r>
              <a:rPr lang="en-AU" sz="1400" dirty="0" err="1" smtClean="0"/>
              <a:t>Deotto</a:t>
            </a:r>
            <a:r>
              <a:rPr lang="en-AU" sz="1400" dirty="0" smtClean="0"/>
              <a:t>, </a:t>
            </a:r>
            <a:r>
              <a:rPr lang="en-AU" sz="1400" dirty="0" err="1" smtClean="0"/>
              <a:t>Farhi</a:t>
            </a:r>
            <a:r>
              <a:rPr lang="en-AU" sz="1400" dirty="0" smtClean="0"/>
              <a:t>, </a:t>
            </a:r>
            <a:r>
              <a:rPr lang="en-AU" sz="1400" dirty="0" err="1" smtClean="0"/>
              <a:t>Gutmann</a:t>
            </a:r>
            <a:r>
              <a:rPr lang="en-AU" sz="1400" dirty="0" smtClean="0"/>
              <a:t>, </a:t>
            </a:r>
            <a:r>
              <a:rPr lang="en-AU" sz="1400" dirty="0" err="1" smtClean="0"/>
              <a:t>Spielman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63726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NAND tree quantum walk</a:t>
            </a:r>
            <a:endParaRPr lang="en-AU" sz="4000" dirty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1246" y="1079256"/>
            <a:ext cx="5132753" cy="2058621"/>
          </a:xfrm>
        </p:spPr>
        <p:txBody>
          <a:bodyPr rIns="0"/>
          <a:lstStyle/>
          <a:p>
            <a:pPr>
              <a:spcBef>
                <a:spcPts val="1200"/>
              </a:spcBef>
            </a:pPr>
            <a:r>
              <a:rPr lang="en-AU" sz="1800" dirty="0" smtClean="0"/>
              <a:t>In a game tree I alternate making moves with an opponent.</a:t>
            </a:r>
          </a:p>
          <a:p>
            <a:pPr>
              <a:spcBef>
                <a:spcPts val="1200"/>
              </a:spcBef>
            </a:pPr>
            <a:r>
              <a:rPr lang="en-AU" sz="1800" dirty="0" smtClean="0"/>
              <a:t>In this example, if I move first then I can always direct the ant to the sugar cube.</a:t>
            </a:r>
          </a:p>
          <a:p>
            <a:pPr>
              <a:spcBef>
                <a:spcPts val="1200"/>
              </a:spcBef>
            </a:pPr>
            <a:r>
              <a:rPr lang="en-AU" sz="1800" dirty="0" smtClean="0"/>
              <a:t>What is the complexity of doing this in general?  Do we need to query all the leaves?</a:t>
            </a:r>
            <a:endParaRPr lang="en-A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2007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" y="1079256"/>
            <a:ext cx="3817306" cy="28968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29351" y="3124200"/>
            <a:ext cx="7038657" cy="3663950"/>
            <a:chOff x="1829351" y="3124200"/>
            <a:chExt cx="7038657" cy="3663950"/>
          </a:xfrm>
        </p:grpSpPr>
        <p:sp>
          <p:nvSpPr>
            <p:cNvPr id="71" name="Line 80"/>
            <p:cNvSpPr>
              <a:spLocks noChangeShapeType="1"/>
            </p:cNvSpPr>
            <p:nvPr/>
          </p:nvSpPr>
          <p:spPr bwMode="auto">
            <a:xfrm>
              <a:off x="5318369" y="3124200"/>
              <a:ext cx="3908" cy="321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69" name="Line 78"/>
            <p:cNvSpPr>
              <a:spLocks noChangeShapeType="1"/>
            </p:cNvSpPr>
            <p:nvPr/>
          </p:nvSpPr>
          <p:spPr bwMode="auto">
            <a:xfrm flipH="1">
              <a:off x="3650090" y="3894014"/>
              <a:ext cx="1340034" cy="572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70" name="Line 79"/>
            <p:cNvSpPr>
              <a:spLocks noChangeShapeType="1"/>
            </p:cNvSpPr>
            <p:nvPr/>
          </p:nvSpPr>
          <p:spPr bwMode="auto">
            <a:xfrm>
              <a:off x="5682717" y="3894014"/>
              <a:ext cx="1159651" cy="572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73" name="Group 4"/>
            <p:cNvGrpSpPr>
              <a:grpSpLocks/>
            </p:cNvGrpSpPr>
            <p:nvPr/>
          </p:nvGrpSpPr>
          <p:grpSpPr bwMode="auto">
            <a:xfrm>
              <a:off x="2194721" y="5248515"/>
              <a:ext cx="784832" cy="609600"/>
              <a:chOff x="1181" y="1296"/>
              <a:chExt cx="643" cy="384"/>
            </a:xfrm>
          </p:grpSpPr>
          <p:sp>
            <p:nvSpPr>
              <p:cNvPr id="74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75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76" name="Group 7"/>
            <p:cNvGrpSpPr>
              <a:grpSpLocks/>
            </p:cNvGrpSpPr>
            <p:nvPr/>
          </p:nvGrpSpPr>
          <p:grpSpPr bwMode="auto">
            <a:xfrm>
              <a:off x="3081386" y="4343400"/>
              <a:ext cx="626208" cy="609600"/>
              <a:chOff x="1183" y="1296"/>
              <a:chExt cx="641" cy="384"/>
            </a:xfrm>
          </p:grpSpPr>
          <p:sp>
            <p:nvSpPr>
              <p:cNvPr id="77" name="Text Box 8"/>
              <p:cNvSpPr txBox="1">
                <a:spLocks noChangeArrowheads="1"/>
              </p:cNvSpPr>
              <p:nvPr/>
            </p:nvSpPr>
            <p:spPr bwMode="auto">
              <a:xfrm>
                <a:off x="1183" y="1334"/>
                <a:ext cx="6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OR</a:t>
                </a:r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79" name="Group 17"/>
            <p:cNvGrpSpPr>
              <a:grpSpLocks/>
            </p:cNvGrpSpPr>
            <p:nvPr/>
          </p:nvGrpSpPr>
          <p:grpSpPr bwMode="auto">
            <a:xfrm>
              <a:off x="1829351" y="6283447"/>
              <a:ext cx="538163" cy="496888"/>
              <a:chOff x="952" y="2711"/>
              <a:chExt cx="339" cy="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2" y="2711"/>
                    <a:ext cx="33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80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2" y="2711"/>
                    <a:ext cx="339" cy="28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4054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 flipH="1">
              <a:off x="2154665" y="580536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2808838" y="6281855"/>
              <a:ext cx="546100" cy="498475"/>
              <a:chOff x="945" y="2710"/>
              <a:chExt cx="344" cy="3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84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2780509" y="5826365"/>
              <a:ext cx="236642" cy="4967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87" name="Group 35"/>
            <p:cNvGrpSpPr>
              <a:grpSpLocks/>
            </p:cNvGrpSpPr>
            <p:nvPr/>
          </p:nvGrpSpPr>
          <p:grpSpPr bwMode="auto">
            <a:xfrm>
              <a:off x="3650090" y="6281737"/>
              <a:ext cx="546100" cy="506413"/>
              <a:chOff x="942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88" name="Text 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Oval 37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90" name="Line 38"/>
            <p:cNvSpPr>
              <a:spLocks noChangeShapeType="1"/>
            </p:cNvSpPr>
            <p:nvPr/>
          </p:nvSpPr>
          <p:spPr bwMode="auto">
            <a:xfrm flipH="1">
              <a:off x="3982794" y="5850299"/>
              <a:ext cx="215319" cy="49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4645453" y="6281737"/>
              <a:ext cx="546100" cy="506413"/>
              <a:chOff x="945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2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Oval 41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94" name="Line 42"/>
            <p:cNvSpPr>
              <a:spLocks noChangeShapeType="1"/>
            </p:cNvSpPr>
            <p:nvPr/>
          </p:nvSpPr>
          <p:spPr bwMode="auto">
            <a:xfrm>
              <a:off x="4566323" y="5834180"/>
              <a:ext cx="256988" cy="512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95" name="Line 68"/>
            <p:cNvSpPr>
              <a:spLocks noChangeShapeType="1"/>
            </p:cNvSpPr>
            <p:nvPr/>
          </p:nvSpPr>
          <p:spPr bwMode="auto">
            <a:xfrm flipH="1">
              <a:off x="2772694" y="4821478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96" name="Line 69"/>
            <p:cNvSpPr>
              <a:spLocks noChangeShapeType="1"/>
            </p:cNvSpPr>
            <p:nvPr/>
          </p:nvSpPr>
          <p:spPr bwMode="auto">
            <a:xfrm>
              <a:off x="3628706" y="4839180"/>
              <a:ext cx="497352" cy="50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97" name="Group 4"/>
            <p:cNvGrpSpPr>
              <a:grpSpLocks/>
            </p:cNvGrpSpPr>
            <p:nvPr/>
          </p:nvGrpSpPr>
          <p:grpSpPr bwMode="auto">
            <a:xfrm>
              <a:off x="3965120" y="5271960"/>
              <a:ext cx="784832" cy="609600"/>
              <a:chOff x="1181" y="1296"/>
              <a:chExt cx="643" cy="384"/>
            </a:xfrm>
          </p:grpSpPr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99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00" name="Group 4"/>
            <p:cNvGrpSpPr>
              <a:grpSpLocks/>
            </p:cNvGrpSpPr>
            <p:nvPr/>
          </p:nvGrpSpPr>
          <p:grpSpPr bwMode="auto">
            <a:xfrm>
              <a:off x="5871176" y="5248515"/>
              <a:ext cx="784832" cy="609600"/>
              <a:chOff x="1181" y="1296"/>
              <a:chExt cx="643" cy="384"/>
            </a:xfrm>
          </p:grpSpPr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02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03" name="Group 7"/>
            <p:cNvGrpSpPr>
              <a:grpSpLocks/>
            </p:cNvGrpSpPr>
            <p:nvPr/>
          </p:nvGrpSpPr>
          <p:grpSpPr bwMode="auto">
            <a:xfrm>
              <a:off x="6757841" y="4343400"/>
              <a:ext cx="626208" cy="609600"/>
              <a:chOff x="1183" y="1296"/>
              <a:chExt cx="641" cy="384"/>
            </a:xfrm>
          </p:grpSpPr>
          <p:sp>
            <p:nvSpPr>
              <p:cNvPr id="104" name="Text Box 8"/>
              <p:cNvSpPr txBox="1">
                <a:spLocks noChangeArrowheads="1"/>
              </p:cNvSpPr>
              <p:nvPr/>
            </p:nvSpPr>
            <p:spPr bwMode="auto">
              <a:xfrm>
                <a:off x="1183" y="1334"/>
                <a:ext cx="6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OR</a:t>
                </a:r>
              </a:p>
            </p:txBody>
          </p:sp>
          <p:sp>
            <p:nvSpPr>
              <p:cNvPr id="105" name="Oval 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06" name="Group 17"/>
            <p:cNvGrpSpPr>
              <a:grpSpLocks/>
            </p:cNvGrpSpPr>
            <p:nvPr/>
          </p:nvGrpSpPr>
          <p:grpSpPr bwMode="auto">
            <a:xfrm>
              <a:off x="5505805" y="6283447"/>
              <a:ext cx="546100" cy="496888"/>
              <a:chOff x="952" y="2711"/>
              <a:chExt cx="344" cy="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2" y="2711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07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2" y="2711"/>
                    <a:ext cx="344" cy="28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09" name="Line 20"/>
            <p:cNvSpPr>
              <a:spLocks noChangeShapeType="1"/>
            </p:cNvSpPr>
            <p:nvPr/>
          </p:nvSpPr>
          <p:spPr bwMode="auto">
            <a:xfrm flipH="1">
              <a:off x="5831120" y="580536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10" name="Group 109"/>
            <p:cNvGrpSpPr>
              <a:grpSpLocks/>
            </p:cNvGrpSpPr>
            <p:nvPr/>
          </p:nvGrpSpPr>
          <p:grpSpPr bwMode="auto">
            <a:xfrm>
              <a:off x="6485293" y="6281855"/>
              <a:ext cx="546100" cy="498475"/>
              <a:chOff x="945" y="2710"/>
              <a:chExt cx="344" cy="3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1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Oval 23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13" name="Line 24"/>
            <p:cNvSpPr>
              <a:spLocks noChangeShapeType="1"/>
            </p:cNvSpPr>
            <p:nvPr/>
          </p:nvSpPr>
          <p:spPr bwMode="auto">
            <a:xfrm>
              <a:off x="6456964" y="5826365"/>
              <a:ext cx="236642" cy="4967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14" name="Group 35"/>
            <p:cNvGrpSpPr>
              <a:grpSpLocks/>
            </p:cNvGrpSpPr>
            <p:nvPr/>
          </p:nvGrpSpPr>
          <p:grpSpPr bwMode="auto">
            <a:xfrm>
              <a:off x="7326545" y="6281737"/>
              <a:ext cx="546100" cy="506413"/>
              <a:chOff x="942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5" name="Text 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Oval 37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17" name="Line 38"/>
            <p:cNvSpPr>
              <a:spLocks noChangeShapeType="1"/>
            </p:cNvSpPr>
            <p:nvPr/>
          </p:nvSpPr>
          <p:spPr bwMode="auto">
            <a:xfrm flipH="1">
              <a:off x="7659249" y="5850299"/>
              <a:ext cx="215319" cy="49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18" name="Group 39"/>
            <p:cNvGrpSpPr>
              <a:grpSpLocks/>
            </p:cNvGrpSpPr>
            <p:nvPr/>
          </p:nvGrpSpPr>
          <p:grpSpPr bwMode="auto">
            <a:xfrm>
              <a:off x="8321908" y="6281737"/>
              <a:ext cx="546100" cy="506413"/>
              <a:chOff x="945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9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Oval 41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>
              <a:off x="8242778" y="5834180"/>
              <a:ext cx="256988" cy="512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22" name="Line 68"/>
            <p:cNvSpPr>
              <a:spLocks noChangeShapeType="1"/>
            </p:cNvSpPr>
            <p:nvPr/>
          </p:nvSpPr>
          <p:spPr bwMode="auto">
            <a:xfrm flipH="1">
              <a:off x="6449149" y="4821478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23" name="Line 69"/>
            <p:cNvSpPr>
              <a:spLocks noChangeShapeType="1"/>
            </p:cNvSpPr>
            <p:nvPr/>
          </p:nvSpPr>
          <p:spPr bwMode="auto">
            <a:xfrm>
              <a:off x="7305161" y="4839180"/>
              <a:ext cx="497352" cy="50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24" name="Group 4"/>
            <p:cNvGrpSpPr>
              <a:grpSpLocks/>
            </p:cNvGrpSpPr>
            <p:nvPr/>
          </p:nvGrpSpPr>
          <p:grpSpPr bwMode="auto">
            <a:xfrm>
              <a:off x="7641575" y="5271960"/>
              <a:ext cx="784832" cy="609600"/>
              <a:chOff x="1181" y="1296"/>
              <a:chExt cx="643" cy="384"/>
            </a:xfrm>
          </p:grpSpPr>
          <p:sp>
            <p:nvSpPr>
              <p:cNvPr id="125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26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27" name="Group 4"/>
            <p:cNvGrpSpPr>
              <a:grpSpLocks/>
            </p:cNvGrpSpPr>
            <p:nvPr/>
          </p:nvGrpSpPr>
          <p:grpSpPr bwMode="auto">
            <a:xfrm>
              <a:off x="4925953" y="3446091"/>
              <a:ext cx="784832" cy="609600"/>
              <a:chOff x="1181" y="1296"/>
              <a:chExt cx="643" cy="384"/>
            </a:xfrm>
          </p:grpSpPr>
          <p:sp>
            <p:nvSpPr>
              <p:cNvPr id="128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29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7605051" y="386002"/>
            <a:ext cx="1484750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1400" dirty="0" err="1" smtClean="0"/>
              <a:t>Farhi</a:t>
            </a:r>
            <a:r>
              <a:rPr lang="en-AU" sz="1400" dirty="0" smtClean="0"/>
              <a:t>, Goldstone, </a:t>
            </a:r>
            <a:r>
              <a:rPr lang="en-AU" sz="1400" dirty="0" err="1" smtClean="0"/>
              <a:t>Gutmann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867869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NAND tree quantum walk</a:t>
            </a:r>
            <a:endParaRPr lang="en-A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2007</a:t>
            </a:r>
            <a:endParaRPr lang="en-AU" dirty="0"/>
          </a:p>
        </p:txBody>
      </p:sp>
      <p:grpSp>
        <p:nvGrpSpPr>
          <p:cNvPr id="794624" name="Group 794623"/>
          <p:cNvGrpSpPr/>
          <p:nvPr/>
        </p:nvGrpSpPr>
        <p:grpSpPr>
          <a:xfrm>
            <a:off x="490660" y="1134703"/>
            <a:ext cx="3371727" cy="2444750"/>
            <a:chOff x="490660" y="1134703"/>
            <a:chExt cx="3371727" cy="244475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865555" y="2039818"/>
              <a:ext cx="784832" cy="609600"/>
              <a:chOff x="1181" y="1296"/>
              <a:chExt cx="643" cy="384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1752220" y="1134703"/>
              <a:ext cx="626208" cy="609600"/>
              <a:chOff x="1183" y="1296"/>
              <a:chExt cx="641" cy="384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183" y="1334"/>
                <a:ext cx="6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OR</a:t>
                </a: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490660" y="3073167"/>
              <a:ext cx="538163" cy="498476"/>
              <a:chOff x="946" y="2710"/>
              <a:chExt cx="339" cy="3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6" y="2710"/>
                    <a:ext cx="33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6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6" y="2710"/>
                    <a:ext cx="339" cy="28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825499" y="2596663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1479672" y="3073158"/>
              <a:ext cx="546100" cy="498475"/>
              <a:chOff x="945" y="2710"/>
              <a:chExt cx="344" cy="3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3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451343" y="2617668"/>
              <a:ext cx="236642" cy="4967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2320924" y="3073040"/>
              <a:ext cx="546100" cy="506413"/>
              <a:chOff x="942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9" name="Text 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Oval 37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2653628" y="2641602"/>
              <a:ext cx="215319" cy="49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3316287" y="3073040"/>
              <a:ext cx="546100" cy="506413"/>
              <a:chOff x="945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3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Oval 41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237157" y="2625483"/>
              <a:ext cx="256988" cy="512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59" name="Line 68"/>
            <p:cNvSpPr>
              <a:spLocks noChangeShapeType="1"/>
            </p:cNvSpPr>
            <p:nvPr/>
          </p:nvSpPr>
          <p:spPr bwMode="auto">
            <a:xfrm flipH="1">
              <a:off x="1443528" y="161278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60" name="Line 69"/>
            <p:cNvSpPr>
              <a:spLocks noChangeShapeType="1"/>
            </p:cNvSpPr>
            <p:nvPr/>
          </p:nvSpPr>
          <p:spPr bwMode="auto">
            <a:xfrm>
              <a:off x="2299540" y="1630483"/>
              <a:ext cx="497352" cy="50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06" name="Group 4"/>
            <p:cNvGrpSpPr>
              <a:grpSpLocks/>
            </p:cNvGrpSpPr>
            <p:nvPr/>
          </p:nvGrpSpPr>
          <p:grpSpPr bwMode="auto">
            <a:xfrm>
              <a:off x="2635954" y="2063263"/>
              <a:ext cx="784832" cy="609600"/>
              <a:chOff x="1181" y="1296"/>
              <a:chExt cx="643" cy="384"/>
            </a:xfrm>
          </p:grpSpPr>
          <p:sp>
            <p:nvSpPr>
              <p:cNvPr id="107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08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367446" y="4283577"/>
            <a:ext cx="3362202" cy="2461855"/>
            <a:chOff x="1957890" y="4244122"/>
            <a:chExt cx="3362202" cy="2461855"/>
          </a:xfrm>
        </p:grpSpPr>
        <p:grpSp>
          <p:nvGrpSpPr>
            <p:cNvPr id="73" name="Group 4"/>
            <p:cNvGrpSpPr>
              <a:grpSpLocks/>
            </p:cNvGrpSpPr>
            <p:nvPr/>
          </p:nvGrpSpPr>
          <p:grpSpPr bwMode="auto">
            <a:xfrm>
              <a:off x="3048531" y="4244122"/>
              <a:ext cx="914213" cy="609600"/>
              <a:chOff x="1149" y="1296"/>
              <a:chExt cx="749" cy="384"/>
            </a:xfrm>
          </p:grpSpPr>
          <p:sp>
            <p:nvSpPr>
              <p:cNvPr id="98" name="Text Box 5"/>
              <p:cNvSpPr txBox="1">
                <a:spLocks noChangeArrowheads="1"/>
              </p:cNvSpPr>
              <p:nvPr/>
            </p:nvSpPr>
            <p:spPr bwMode="auto">
              <a:xfrm>
                <a:off x="1149" y="1360"/>
                <a:ext cx="74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NAND</a:t>
                </a:r>
                <a:endParaRPr lang="en-US" sz="2000" dirty="0"/>
              </a:p>
            </p:txBody>
          </p:sp>
          <p:sp>
            <p:nvSpPr>
              <p:cNvPr id="99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 flipH="1">
              <a:off x="2251087" y="5715367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>
              <a:off x="2868501" y="5725139"/>
              <a:ext cx="281355" cy="507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 flipH="1">
              <a:off x="4072072" y="5748095"/>
              <a:ext cx="214649" cy="500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4684512" y="5725140"/>
              <a:ext cx="286330" cy="515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 flipH="1">
              <a:off x="2806699" y="4754078"/>
              <a:ext cx="403728" cy="416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3759457" y="4777522"/>
              <a:ext cx="479533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00" name="Group 4"/>
            <p:cNvGrpSpPr>
              <a:grpSpLocks/>
            </p:cNvGrpSpPr>
            <p:nvPr/>
          </p:nvGrpSpPr>
          <p:grpSpPr bwMode="auto">
            <a:xfrm>
              <a:off x="2230088" y="5150707"/>
              <a:ext cx="914213" cy="609600"/>
              <a:chOff x="1149" y="1296"/>
              <a:chExt cx="749" cy="384"/>
            </a:xfrm>
          </p:grpSpPr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1149" y="1360"/>
                <a:ext cx="74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NAND</a:t>
                </a:r>
                <a:endParaRPr lang="en-US" sz="2000" dirty="0"/>
              </a:p>
            </p:txBody>
          </p:sp>
          <p:sp>
            <p:nvSpPr>
              <p:cNvPr id="102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03" name="Group 4"/>
            <p:cNvGrpSpPr>
              <a:grpSpLocks/>
            </p:cNvGrpSpPr>
            <p:nvPr/>
          </p:nvGrpSpPr>
          <p:grpSpPr bwMode="auto">
            <a:xfrm>
              <a:off x="4020292" y="5170245"/>
              <a:ext cx="914213" cy="609600"/>
              <a:chOff x="1149" y="1296"/>
              <a:chExt cx="749" cy="384"/>
            </a:xfrm>
          </p:grpSpPr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1149" y="1360"/>
                <a:ext cx="74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NAND</a:t>
                </a:r>
                <a:endParaRPr lang="en-US" sz="2000" dirty="0"/>
              </a:p>
            </p:txBody>
          </p:sp>
          <p:sp>
            <p:nvSpPr>
              <p:cNvPr id="105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09" name="Group 17"/>
            <p:cNvGrpSpPr>
              <a:grpSpLocks/>
            </p:cNvGrpSpPr>
            <p:nvPr/>
          </p:nvGrpSpPr>
          <p:grpSpPr bwMode="auto">
            <a:xfrm>
              <a:off x="1957890" y="6201274"/>
              <a:ext cx="538163" cy="496888"/>
              <a:chOff x="952" y="2711"/>
              <a:chExt cx="339" cy="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2" y="2711"/>
                    <a:ext cx="33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0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2" y="2711"/>
                    <a:ext cx="339" cy="2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054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2" name="Group 111"/>
            <p:cNvGrpSpPr>
              <a:grpSpLocks/>
            </p:cNvGrpSpPr>
            <p:nvPr/>
          </p:nvGrpSpPr>
          <p:grpSpPr bwMode="auto">
            <a:xfrm>
              <a:off x="2937377" y="6199682"/>
              <a:ext cx="546100" cy="498475"/>
              <a:chOff x="945" y="2710"/>
              <a:chExt cx="344" cy="3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3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Oval 23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5" name="Group 35"/>
            <p:cNvGrpSpPr>
              <a:grpSpLocks/>
            </p:cNvGrpSpPr>
            <p:nvPr/>
          </p:nvGrpSpPr>
          <p:grpSpPr bwMode="auto">
            <a:xfrm>
              <a:off x="3778629" y="6199564"/>
              <a:ext cx="546100" cy="506413"/>
              <a:chOff x="942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6" name="Text 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4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Oval 37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8" name="Group 39"/>
            <p:cNvGrpSpPr>
              <a:grpSpLocks/>
            </p:cNvGrpSpPr>
            <p:nvPr/>
          </p:nvGrpSpPr>
          <p:grpSpPr bwMode="auto">
            <a:xfrm>
              <a:off x="4773992" y="6191749"/>
              <a:ext cx="546100" cy="506413"/>
              <a:chOff x="945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9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Oval 41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874797" y="1368000"/>
            <a:ext cx="4213534" cy="2981273"/>
            <a:chOff x="4874797" y="1368000"/>
            <a:chExt cx="4213534" cy="2981273"/>
          </a:xfrm>
        </p:grpSpPr>
        <p:grpSp>
          <p:nvGrpSpPr>
            <p:cNvPr id="121" name="Group 4"/>
            <p:cNvGrpSpPr>
              <a:grpSpLocks/>
            </p:cNvGrpSpPr>
            <p:nvPr/>
          </p:nvGrpSpPr>
          <p:grpSpPr bwMode="auto">
            <a:xfrm>
              <a:off x="5240167" y="2817453"/>
              <a:ext cx="784832" cy="609600"/>
              <a:chOff x="1181" y="1296"/>
              <a:chExt cx="643" cy="384"/>
            </a:xfrm>
          </p:grpSpPr>
          <p:sp>
            <p:nvSpPr>
              <p:cNvPr id="122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24" name="Group 7"/>
            <p:cNvGrpSpPr>
              <a:grpSpLocks/>
            </p:cNvGrpSpPr>
            <p:nvPr/>
          </p:nvGrpSpPr>
          <p:grpSpPr bwMode="auto">
            <a:xfrm>
              <a:off x="6730143" y="1368000"/>
              <a:ext cx="626208" cy="609600"/>
              <a:chOff x="1183" y="1296"/>
              <a:chExt cx="641" cy="384"/>
            </a:xfrm>
          </p:grpSpPr>
          <p:sp>
            <p:nvSpPr>
              <p:cNvPr id="125" name="Text Box 8"/>
              <p:cNvSpPr txBox="1">
                <a:spLocks noChangeArrowheads="1"/>
              </p:cNvSpPr>
              <p:nvPr/>
            </p:nvSpPr>
            <p:spPr bwMode="auto">
              <a:xfrm>
                <a:off x="1183" y="1334"/>
                <a:ext cx="6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OR</a:t>
                </a:r>
              </a:p>
            </p:txBody>
          </p:sp>
          <p:sp>
            <p:nvSpPr>
              <p:cNvPr id="126" name="Oval 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27" name="Group 17"/>
            <p:cNvGrpSpPr>
              <a:grpSpLocks/>
            </p:cNvGrpSpPr>
            <p:nvPr/>
          </p:nvGrpSpPr>
          <p:grpSpPr bwMode="auto">
            <a:xfrm>
              <a:off x="4874797" y="3852385"/>
              <a:ext cx="538163" cy="496888"/>
              <a:chOff x="952" y="2711"/>
              <a:chExt cx="339" cy="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2" y="2711"/>
                    <a:ext cx="339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28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2" y="2711"/>
                    <a:ext cx="339" cy="28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4054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 flipH="1">
              <a:off x="5200111" y="3374298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31" name="Group 130"/>
            <p:cNvGrpSpPr>
              <a:grpSpLocks/>
            </p:cNvGrpSpPr>
            <p:nvPr/>
          </p:nvGrpSpPr>
          <p:grpSpPr bwMode="auto">
            <a:xfrm>
              <a:off x="5854284" y="3850793"/>
              <a:ext cx="546100" cy="498475"/>
              <a:chOff x="945" y="2710"/>
              <a:chExt cx="344" cy="3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32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10"/>
                    <a:ext cx="344" cy="28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4054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Oval 23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5825955" y="3395303"/>
              <a:ext cx="236642" cy="4967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35" name="Group 35"/>
            <p:cNvGrpSpPr>
              <a:grpSpLocks/>
            </p:cNvGrpSpPr>
            <p:nvPr/>
          </p:nvGrpSpPr>
          <p:grpSpPr bwMode="auto">
            <a:xfrm>
              <a:off x="7546868" y="3835040"/>
              <a:ext cx="546100" cy="506413"/>
              <a:chOff x="942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36" name="Text 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2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7" name="Oval 37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 flipH="1">
              <a:off x="7879572" y="3403602"/>
              <a:ext cx="215319" cy="49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39" name="Group 39"/>
            <p:cNvGrpSpPr>
              <a:grpSpLocks/>
            </p:cNvGrpSpPr>
            <p:nvPr/>
          </p:nvGrpSpPr>
          <p:grpSpPr bwMode="auto">
            <a:xfrm>
              <a:off x="8542231" y="3835040"/>
              <a:ext cx="546100" cy="506413"/>
              <a:chOff x="945" y="2705"/>
              <a:chExt cx="344" cy="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0" name="Text 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5" y="2705"/>
                    <a:ext cx="344" cy="28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540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Oval 41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42" name="Line 42"/>
            <p:cNvSpPr>
              <a:spLocks noChangeShapeType="1"/>
            </p:cNvSpPr>
            <p:nvPr/>
          </p:nvSpPr>
          <p:spPr bwMode="auto">
            <a:xfrm>
              <a:off x="8463101" y="3387483"/>
              <a:ext cx="256988" cy="512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43" name="Line 68"/>
            <p:cNvSpPr>
              <a:spLocks noChangeShapeType="1"/>
            </p:cNvSpPr>
            <p:nvPr/>
          </p:nvSpPr>
          <p:spPr bwMode="auto">
            <a:xfrm flipH="1">
              <a:off x="6586657" y="1847441"/>
              <a:ext cx="212725" cy="16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44" name="Line 69"/>
            <p:cNvSpPr>
              <a:spLocks noChangeShapeType="1"/>
            </p:cNvSpPr>
            <p:nvPr/>
          </p:nvSpPr>
          <p:spPr bwMode="auto">
            <a:xfrm>
              <a:off x="7268263" y="1885525"/>
              <a:ext cx="152674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45" name="Group 4"/>
            <p:cNvGrpSpPr>
              <a:grpSpLocks/>
            </p:cNvGrpSpPr>
            <p:nvPr/>
          </p:nvGrpSpPr>
          <p:grpSpPr bwMode="auto">
            <a:xfrm>
              <a:off x="7861898" y="2825263"/>
              <a:ext cx="784832" cy="609600"/>
              <a:chOff x="1181" y="1296"/>
              <a:chExt cx="643" cy="384"/>
            </a:xfrm>
          </p:grpSpPr>
          <p:sp>
            <p:nvSpPr>
              <p:cNvPr id="146" name="Text Box 5"/>
              <p:cNvSpPr txBox="1">
                <a:spLocks noChangeArrowheads="1"/>
              </p:cNvSpPr>
              <p:nvPr/>
            </p:nvSpPr>
            <p:spPr bwMode="auto">
              <a:xfrm>
                <a:off x="1181" y="1334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AND</a:t>
                </a:r>
                <a:endParaRPr lang="en-US" dirty="0"/>
              </a:p>
            </p:txBody>
          </p:sp>
          <p:sp>
            <p:nvSpPr>
              <p:cNvPr id="147" name="Oval 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62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48" name="Group 17"/>
            <p:cNvGrpSpPr>
              <a:grpSpLocks/>
            </p:cNvGrpSpPr>
            <p:nvPr/>
          </p:nvGrpSpPr>
          <p:grpSpPr bwMode="auto">
            <a:xfrm>
              <a:off x="6213319" y="1970472"/>
              <a:ext cx="509588" cy="350096"/>
              <a:chOff x="951" y="2729"/>
              <a:chExt cx="321" cy="295"/>
            </a:xfrm>
          </p:grpSpPr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951" y="2729"/>
                <a:ext cx="3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0">
                <a:spAutoFit/>
              </a:bodyPr>
              <a:lstStyle/>
              <a:p>
                <a:r>
                  <a:rPr lang="en-US" sz="1800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NOT</a:t>
                </a:r>
                <a:endParaRPr lang="en-US" sz="18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0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H="1">
              <a:off x="6135955" y="2254807"/>
              <a:ext cx="14400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52" name="Line 68"/>
            <p:cNvSpPr>
              <a:spLocks noChangeShapeType="1"/>
            </p:cNvSpPr>
            <p:nvPr/>
          </p:nvSpPr>
          <p:spPr bwMode="auto">
            <a:xfrm flipH="1">
              <a:off x="5745324" y="2691351"/>
              <a:ext cx="121978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grpSp>
          <p:nvGrpSpPr>
            <p:cNvPr id="153" name="Group 17"/>
            <p:cNvGrpSpPr>
              <a:grpSpLocks/>
            </p:cNvGrpSpPr>
            <p:nvPr/>
          </p:nvGrpSpPr>
          <p:grpSpPr bwMode="auto">
            <a:xfrm>
              <a:off x="5741831" y="2359152"/>
              <a:ext cx="509588" cy="350096"/>
              <a:chOff x="951" y="2729"/>
              <a:chExt cx="321" cy="295"/>
            </a:xfrm>
          </p:grpSpPr>
          <p:sp>
            <p:nvSpPr>
              <p:cNvPr id="154" name="Text Box 18"/>
              <p:cNvSpPr txBox="1">
                <a:spLocks noChangeArrowheads="1"/>
              </p:cNvSpPr>
              <p:nvPr/>
            </p:nvSpPr>
            <p:spPr bwMode="auto">
              <a:xfrm>
                <a:off x="951" y="2729"/>
                <a:ext cx="3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0">
                <a:spAutoFit/>
              </a:bodyPr>
              <a:lstStyle/>
              <a:p>
                <a:r>
                  <a:rPr lang="en-US" sz="1800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NOT</a:t>
                </a:r>
                <a:endParaRPr lang="en-US" sz="18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5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56" name="Group 17"/>
            <p:cNvGrpSpPr>
              <a:grpSpLocks/>
            </p:cNvGrpSpPr>
            <p:nvPr/>
          </p:nvGrpSpPr>
          <p:grpSpPr bwMode="auto">
            <a:xfrm>
              <a:off x="7292074" y="1974625"/>
              <a:ext cx="509588" cy="350096"/>
              <a:chOff x="951" y="2729"/>
              <a:chExt cx="321" cy="295"/>
            </a:xfrm>
          </p:grpSpPr>
          <p:sp>
            <p:nvSpPr>
              <p:cNvPr id="157" name="Text Box 18"/>
              <p:cNvSpPr txBox="1">
                <a:spLocks noChangeArrowheads="1"/>
              </p:cNvSpPr>
              <p:nvPr/>
            </p:nvSpPr>
            <p:spPr bwMode="auto">
              <a:xfrm>
                <a:off x="951" y="2729"/>
                <a:ext cx="3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0">
                <a:spAutoFit/>
              </a:bodyPr>
              <a:lstStyle/>
              <a:p>
                <a:r>
                  <a:rPr lang="en-US" sz="1800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NOT</a:t>
                </a:r>
                <a:endParaRPr lang="en-US" sz="18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8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59" name="Group 17"/>
            <p:cNvGrpSpPr>
              <a:grpSpLocks/>
            </p:cNvGrpSpPr>
            <p:nvPr/>
          </p:nvGrpSpPr>
          <p:grpSpPr bwMode="auto">
            <a:xfrm>
              <a:off x="7640332" y="2393336"/>
              <a:ext cx="509588" cy="350096"/>
              <a:chOff x="951" y="2729"/>
              <a:chExt cx="321" cy="295"/>
            </a:xfrm>
          </p:grpSpPr>
          <p:sp>
            <p:nvSpPr>
              <p:cNvPr id="160" name="Text Box 18"/>
              <p:cNvSpPr txBox="1">
                <a:spLocks noChangeArrowheads="1"/>
              </p:cNvSpPr>
              <p:nvPr/>
            </p:nvSpPr>
            <p:spPr bwMode="auto">
              <a:xfrm>
                <a:off x="951" y="2729"/>
                <a:ext cx="3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0">
                <a:spAutoFit/>
              </a:bodyPr>
              <a:lstStyle/>
              <a:p>
                <a:r>
                  <a:rPr lang="en-US" sz="1800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NOT</a:t>
                </a:r>
                <a:endParaRPr lang="en-US" sz="18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1" name="Oval 19"/>
              <p:cNvSpPr>
                <a:spLocks noChangeArrowheads="1"/>
              </p:cNvSpPr>
              <p:nvPr/>
            </p:nvSpPr>
            <p:spPr bwMode="auto">
              <a:xfrm>
                <a:off x="960" y="273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62" name="Line 69"/>
            <p:cNvSpPr>
              <a:spLocks noChangeShapeType="1"/>
            </p:cNvSpPr>
            <p:nvPr/>
          </p:nvSpPr>
          <p:spPr bwMode="auto">
            <a:xfrm>
              <a:off x="7668867" y="2300356"/>
              <a:ext cx="108983" cy="119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163" name="Line 69"/>
            <p:cNvSpPr>
              <a:spLocks noChangeShapeType="1"/>
            </p:cNvSpPr>
            <p:nvPr/>
          </p:nvSpPr>
          <p:spPr bwMode="auto">
            <a:xfrm>
              <a:off x="8032643" y="2709248"/>
              <a:ext cx="102368" cy="131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AU"/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6024996" y="1325124"/>
            <a:ext cx="1975641" cy="117286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5" name="Oval 164"/>
          <p:cNvSpPr/>
          <p:nvPr/>
        </p:nvSpPr>
        <p:spPr bwMode="auto">
          <a:xfrm rot="18524657">
            <a:off x="5070124" y="2435065"/>
            <a:ext cx="1387801" cy="96762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6" name="Oval 165"/>
          <p:cNvSpPr/>
          <p:nvPr/>
        </p:nvSpPr>
        <p:spPr bwMode="auto">
          <a:xfrm rot="3059820">
            <a:off x="7465624" y="2435230"/>
            <a:ext cx="1354187" cy="96762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605051" y="386002"/>
            <a:ext cx="1484750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1400" dirty="0" err="1" smtClean="0"/>
              <a:t>Farhi</a:t>
            </a:r>
            <a:r>
              <a:rPr lang="en-AU" sz="1400" dirty="0" smtClean="0"/>
              <a:t>, Goldstone, </a:t>
            </a:r>
            <a:r>
              <a:rPr lang="en-AU" sz="1400" dirty="0" err="1" smtClean="0"/>
              <a:t>Gutmann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16560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5" grpId="0" animBg="1"/>
      <p:bldP spid="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NAND tree quantum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18244" y="3302855"/>
                <a:ext cx="8425755" cy="3418376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Hamiltonian is a sum of an oracle Hamiltonian, representing the connections, and a fixed driving Hamiltonian, which is the remainder of the tree.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AU" sz="2000" dirty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Prepare a travelling wave packet on the left.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If the answer to the NAND tree problem is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, then after a fixed time the wave packet will be found on the right.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smtClean="0"/>
                  <a:t>The </a:t>
                </a:r>
                <a:r>
                  <a:rPr lang="en-AU" sz="2000" dirty="0" smtClean="0"/>
                  <a:t>reflection depends on the solution of the NAND tree problem.</a:t>
                </a:r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8244" y="3302855"/>
                <a:ext cx="8425755" cy="3418376"/>
              </a:xfrm>
              <a:blipFill rotWithShape="0">
                <a:blip r:embed="rId2"/>
                <a:stretch>
                  <a:fillRect l="-217" t="-8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2007</a:t>
            </a:r>
            <a:endParaRPr lang="en-AU" dirty="0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 bwMode="auto">
          <a:xfrm>
            <a:off x="79723" y="1195755"/>
            <a:ext cx="8993941" cy="1820983"/>
            <a:chOff x="7416" y="13211"/>
            <a:chExt cx="5761" cy="1166"/>
          </a:xfrm>
        </p:grpSpPr>
        <p:pic>
          <p:nvPicPr>
            <p:cNvPr id="10" name="Picture 162" descr="wavepack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" y="13551"/>
              <a:ext cx="127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9" descr="N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" y="13211"/>
              <a:ext cx="5352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63"/>
            <p:cNvSpPr txBox="1">
              <a:spLocks noChangeAspect="1" noChangeArrowheads="1"/>
            </p:cNvSpPr>
            <p:nvPr/>
          </p:nvSpPr>
          <p:spPr bwMode="auto">
            <a:xfrm>
              <a:off x="7416" y="13755"/>
              <a:ext cx="40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 dirty="0">
                  <a:latin typeface="Cambria" panose="02040503050406030204" pitchFamily="18" charset="0"/>
                  <a:cs typeface="Arial" panose="020B0604020202020204" pitchFamily="34" charset="0"/>
                </a:rPr>
                <a:t>wave</a:t>
              </a:r>
            </a:p>
          </p:txBody>
        </p:sp>
        <p:sp>
          <p:nvSpPr>
            <p:cNvPr id="13" name="Line 164"/>
            <p:cNvSpPr>
              <a:spLocks noChangeAspect="1" noChangeShapeType="1"/>
            </p:cNvSpPr>
            <p:nvPr/>
          </p:nvSpPr>
          <p:spPr bwMode="auto">
            <a:xfrm>
              <a:off x="8142" y="13710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05051" y="386002"/>
            <a:ext cx="1484750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1400" dirty="0" err="1" smtClean="0"/>
              <a:t>Farhi</a:t>
            </a:r>
            <a:r>
              <a:rPr lang="en-AU" sz="1400" dirty="0" smtClean="0"/>
              <a:t>, Goldstone, </a:t>
            </a:r>
            <a:r>
              <a:rPr lang="en-AU" sz="1400" dirty="0" err="1" smtClean="0"/>
              <a:t>Gutmann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6723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Simulating quantum walks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1065" y="1081487"/>
                <a:ext cx="5319084" cy="3820447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AU" sz="2000" smtClean="0"/>
                  <a:t>A </a:t>
                </a:r>
                <a:r>
                  <a:rPr lang="en-AU" sz="2000" dirty="0" smtClean="0"/>
                  <a:t>more realistic scenario is that we have an oracle that provides the structure of the graph; i.e., a query to a node returns all the nodes that are connected.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/>
                  <a:t>The quantum oracle is queried with a node number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and a neighbour number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AU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/>
                  <a:t>It returns a result via the quantum operation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|0〉=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>
                  <a:spcBef>
                    <a:spcPts val="1200"/>
                  </a:spcBef>
                </a:pPr>
                <a:r>
                  <a:rPr lang="en-AU" sz="2000" dirty="0"/>
                  <a:t>Here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/>
                  <a:t> is the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AU" sz="2000" dirty="0" err="1"/>
                  <a:t>’th</a:t>
                </a:r>
                <a:r>
                  <a:rPr lang="en-AU" sz="2000" dirty="0"/>
                  <a:t> neighbour of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.</a:t>
                </a:r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1065" y="1081487"/>
                <a:ext cx="5319084" cy="3820447"/>
              </a:xfrm>
              <a:blipFill rotWithShape="0">
                <a:blip r:embed="rId2"/>
                <a:stretch>
                  <a:fillRect l="-344" t="-638" r="-16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9"/>
          <p:cNvGrpSpPr>
            <a:grpSpLocks noChangeAspect="1"/>
          </p:cNvGrpSpPr>
          <p:nvPr/>
        </p:nvGrpSpPr>
        <p:grpSpPr bwMode="auto">
          <a:xfrm>
            <a:off x="40522" y="4978401"/>
            <a:ext cx="8993941" cy="1820983"/>
            <a:chOff x="7416" y="13211"/>
            <a:chExt cx="5761" cy="1166"/>
          </a:xfrm>
        </p:grpSpPr>
        <p:pic>
          <p:nvPicPr>
            <p:cNvPr id="16" name="Picture 162" descr="wavepack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" y="13551"/>
              <a:ext cx="127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9" descr="N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" y="13211"/>
              <a:ext cx="5352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63"/>
            <p:cNvSpPr txBox="1">
              <a:spLocks noChangeAspect="1" noChangeArrowheads="1"/>
            </p:cNvSpPr>
            <p:nvPr/>
          </p:nvSpPr>
          <p:spPr bwMode="auto">
            <a:xfrm>
              <a:off x="7416" y="13755"/>
              <a:ext cx="40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646113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6461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 dirty="0">
                  <a:latin typeface="Cambria" panose="02040503050406030204" pitchFamily="18" charset="0"/>
                  <a:cs typeface="Arial" panose="020B0604020202020204" pitchFamily="34" charset="0"/>
                </a:rPr>
                <a:t>wave</a:t>
              </a:r>
            </a:p>
          </p:txBody>
        </p:sp>
        <p:sp>
          <p:nvSpPr>
            <p:cNvPr id="19" name="Line 164"/>
            <p:cNvSpPr>
              <a:spLocks noChangeAspect="1" noChangeShapeType="1"/>
            </p:cNvSpPr>
            <p:nvPr/>
          </p:nvSpPr>
          <p:spPr bwMode="auto">
            <a:xfrm>
              <a:off x="8142" y="13710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V="1">
            <a:off x="5462587" y="5631657"/>
            <a:ext cx="285750" cy="28813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157788" y="5634038"/>
            <a:ext cx="309600" cy="28813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879181" y="5929312"/>
            <a:ext cx="583406" cy="26670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4625" name="Oval 794624"/>
          <p:cNvSpPr/>
          <p:nvPr/>
        </p:nvSpPr>
        <p:spPr bwMode="auto">
          <a:xfrm>
            <a:off x="5414962" y="5881688"/>
            <a:ext cx="88107" cy="85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4628" name="TextBox 794627"/>
          <p:cNvSpPr txBox="1"/>
          <p:nvPr/>
        </p:nvSpPr>
        <p:spPr>
          <a:xfrm>
            <a:off x="5914901" y="6142373"/>
            <a:ext cx="1148861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AU" sz="1400" dirty="0" smtClean="0"/>
              <a:t>query node</a:t>
            </a:r>
            <a:endParaRPr lang="en-AU" sz="1400" dirty="0"/>
          </a:p>
        </p:txBody>
      </p:sp>
      <p:cxnSp>
        <p:nvCxnSpPr>
          <p:cNvPr id="794630" name="Straight Arrow Connector 794629"/>
          <p:cNvCxnSpPr>
            <a:stCxn id="794628" idx="1"/>
            <a:endCxn id="794625" idx="5"/>
          </p:cNvCxnSpPr>
          <p:nvPr/>
        </p:nvCxnSpPr>
        <p:spPr bwMode="auto">
          <a:xfrm flipH="1" flipV="1">
            <a:off x="5490166" y="5954859"/>
            <a:ext cx="424735" cy="341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4631" name="TextBox 794630"/>
          <p:cNvSpPr txBox="1"/>
          <p:nvPr/>
        </p:nvSpPr>
        <p:spPr>
          <a:xfrm>
            <a:off x="6072553" y="5757707"/>
            <a:ext cx="1766277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AU" sz="1400" dirty="0" smtClean="0"/>
              <a:t>connected nodes</a:t>
            </a:r>
            <a:endParaRPr lang="en-AU" sz="1400" dirty="0"/>
          </a:p>
        </p:txBody>
      </p:sp>
      <p:cxnSp>
        <p:nvCxnSpPr>
          <p:cNvPr id="794633" name="Straight Arrow Connector 794632"/>
          <p:cNvCxnSpPr/>
          <p:nvPr/>
        </p:nvCxnSpPr>
        <p:spPr bwMode="auto">
          <a:xfrm flipH="1" flipV="1">
            <a:off x="5224706" y="5631657"/>
            <a:ext cx="824462" cy="297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4635" name="Straight Arrow Connector 794634"/>
          <p:cNvCxnSpPr/>
          <p:nvPr/>
        </p:nvCxnSpPr>
        <p:spPr bwMode="auto">
          <a:xfrm flipH="1" flipV="1">
            <a:off x="5786803" y="5653088"/>
            <a:ext cx="285750" cy="276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4637" name="Straight Arrow Connector 794636"/>
          <p:cNvCxnSpPr>
            <a:stCxn id="794631" idx="1"/>
          </p:cNvCxnSpPr>
          <p:nvPr/>
        </p:nvCxnSpPr>
        <p:spPr bwMode="auto">
          <a:xfrm flipH="1">
            <a:off x="4962891" y="5911596"/>
            <a:ext cx="1109662" cy="2844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750311" y="3770303"/>
            <a:ext cx="25165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750311" y="4313473"/>
            <a:ext cx="25165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6344281" y="3598366"/>
                <a:ext cx="1352062" cy="872816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b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4281" y="3598366"/>
                <a:ext cx="1352062" cy="8728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57788" y="3589208"/>
                <a:ext cx="5822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788" y="3589208"/>
                <a:ext cx="58227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542" r="-13542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49881" y="4132523"/>
                <a:ext cx="387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81" y="4132523"/>
                <a:ext cx="38792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2222" r="-20635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68805" y="3584130"/>
                <a:ext cx="5822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05" y="3584130"/>
                <a:ext cx="582275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542" r="-13542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92746" y="4130182"/>
                <a:ext cx="3938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746" y="4130182"/>
                <a:ext cx="393890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20000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1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19087" y="1243398"/>
                <a:ext cx="7152631" cy="2636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We want to simulate the evolution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ts val="3000"/>
                  </a:spcBef>
                </a:pPr>
                <a:r>
                  <a:rPr lang="en-AU" sz="2000" kern="0" smtClean="0"/>
                  <a:t>The Hamiltonian is a </a:t>
                </a:r>
                <a:r>
                  <a:rPr lang="en-AU" sz="2000" kern="0" dirty="0" smtClean="0"/>
                  <a:t>sum of terms: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b="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sz="2000" kern="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" y="1243398"/>
                <a:ext cx="7152631" cy="2636624"/>
              </a:xfrm>
              <a:prstGeom prst="rect">
                <a:avLst/>
              </a:prstGeom>
              <a:blipFill rotWithShape="0">
                <a:blip r:embed="rId2"/>
                <a:stretch>
                  <a:fillRect l="-256" t="-11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/>
          <a:stretch/>
        </p:blipFill>
        <p:spPr>
          <a:xfrm>
            <a:off x="7353943" y="1136821"/>
            <a:ext cx="1680520" cy="2313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39" y="3450334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Seth Lloyd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sp>
        <p:nvSpPr>
          <p:cNvPr id="3" name="Oval 2"/>
          <p:cNvSpPr/>
          <p:nvPr/>
        </p:nvSpPr>
        <p:spPr bwMode="auto">
          <a:xfrm>
            <a:off x="1227438" y="40447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15503" y="39432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71538" y="46543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71538" y="57655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43438" y="4976561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23503" y="46164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20018" y="495823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04391" y="562916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397537" y="6301456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20391" y="4388951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28391" y="6240582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15503" y="5576107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89190" y="512665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554627" y="4670853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26615" y="5765578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197190" y="4203600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739503" y="6252452"/>
            <a:ext cx="216000" cy="2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4061254" y="3943200"/>
                <a:ext cx="5082745" cy="2846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smtClean="0"/>
                  <a:t>We </a:t>
                </a:r>
                <a:r>
                  <a:rPr lang="en-AU" sz="2000" kern="0" dirty="0" smtClean="0"/>
                  <a:t>can perform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For </a:t>
                </a:r>
                <a:r>
                  <a:rPr lang="en-AU" sz="2000" kern="0" dirty="0"/>
                  <a:t>short times </a:t>
                </a:r>
                <a:r>
                  <a:rPr lang="en-AU" sz="2000" kern="0" dirty="0" smtClean="0"/>
                  <a:t>we </a:t>
                </a:r>
                <a:r>
                  <a:rPr lang="en-AU" sz="2000" kern="0" smtClean="0"/>
                  <a:t>can use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en-AU" sz="2000" kern="0" smtClean="0"/>
                  <a:t>For long times</a:t>
                </a: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kern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endParaRPr lang="en-AU" sz="2000" kern="0" dirty="0" smtClean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1254" y="3943200"/>
                <a:ext cx="5082745" cy="2846202"/>
              </a:xfrm>
              <a:prstGeom prst="rect">
                <a:avLst/>
              </a:prstGeom>
              <a:blipFill rotWithShape="0">
                <a:blip r:embed="rId4"/>
                <a:stretch>
                  <a:fillRect l="-360" t="-10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rot="2159259">
            <a:off x="2046498" y="5435773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 rot="6027368">
            <a:off x="2681841" y="5161586"/>
            <a:ext cx="463135" cy="127829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 rot="470062">
            <a:off x="2351184" y="4533239"/>
            <a:ext cx="463135" cy="13614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 rot="3454150">
            <a:off x="2753215" y="3843228"/>
            <a:ext cx="463135" cy="133771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 rot="5002261">
            <a:off x="1555204" y="5888542"/>
            <a:ext cx="450563" cy="98345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 rot="20889076">
            <a:off x="3038435" y="4970571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 rot="7194983">
            <a:off x="1436240" y="3780256"/>
            <a:ext cx="463135" cy="110772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 rot="6447678">
            <a:off x="2061565" y="4038103"/>
            <a:ext cx="463135" cy="118345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 rot="1750476">
            <a:off x="927180" y="3922107"/>
            <a:ext cx="463135" cy="111615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 rot="17856201">
            <a:off x="1044597" y="4412899"/>
            <a:ext cx="463135" cy="10352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 rot="20819826">
            <a:off x="1402881" y="4879153"/>
            <a:ext cx="463135" cy="107192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173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Decomposing the Hamiltonian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</p:spPr>
            <p:txBody>
              <a:bodyPr rIns="36000"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In the matrix picture, we have a sparse matrix.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rows and columns correspond to node numbers.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ones indicate connections between nodes.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oracle gives us the position of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AU" sz="2000" dirty="0" err="1" smtClean="0"/>
                  <a:t>’th</a:t>
                </a:r>
                <a:r>
                  <a:rPr lang="en-AU" sz="2000" dirty="0" smtClean="0"/>
                  <a:t> nonzero element in column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endParaRPr lang="en-AU" sz="2000" dirty="0" smtClean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  <a:blipFill rotWithShape="0">
                <a:blip r:embed="rId2"/>
                <a:stretch>
                  <a:fillRect l="-389" t="-433" r="-25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0996" y="1081575"/>
                <a:ext cx="4653004" cy="278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96" y="1081575"/>
                <a:ext cx="4653004" cy="27806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120185" y="0"/>
            <a:ext cx="102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2003</a:t>
            </a:r>
          </a:p>
          <a:p>
            <a:pPr algn="r"/>
            <a:r>
              <a:rPr lang="en-AU" sz="1400" dirty="0" err="1" smtClean="0"/>
              <a:t>Aharonov</a:t>
            </a:r>
            <a:r>
              <a:rPr lang="en-AU" sz="1400" dirty="0" smtClean="0"/>
              <a:t>, Ta-</a:t>
            </a:r>
            <a:r>
              <a:rPr lang="en-AU" sz="1400" dirty="0" err="1" smtClean="0"/>
              <a:t>Shma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3639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Decomposing the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</p:spPr>
            <p:txBody>
              <a:bodyPr rIns="36000"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In the matrix picture, we have a sparse matrix.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rows and columns correspond to node numbers.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ones indicate connections between nodes.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 oracle gives us the position of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AU" sz="2000" dirty="0" err="1" smtClean="0"/>
                  <a:t>’th</a:t>
                </a:r>
                <a:r>
                  <a:rPr lang="en-AU" sz="2000" dirty="0" smtClean="0"/>
                  <a:t> nonzero element in column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want to be able to separate the Hamiltonian into 1-sparse parts.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This is equivalent to a graph colouring – the graph edges are coloured such that each node has unique colours.</a:t>
                </a:r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  <a:blipFill rotWithShape="0">
                <a:blip r:embed="rId2"/>
                <a:stretch>
                  <a:fillRect l="-389" t="-433" r="-25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0996" y="1080000"/>
                <a:ext cx="4653004" cy="278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96" y="1080000"/>
                <a:ext cx="4653004" cy="27806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4623594" y="5256203"/>
            <a:ext cx="349738" cy="40253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623594" y="4783331"/>
            <a:ext cx="349738" cy="47287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973332" y="4580215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73332" y="4783331"/>
            <a:ext cx="699476" cy="23051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973332" y="5455622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973332" y="5658738"/>
            <a:ext cx="699476" cy="2371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672808" y="4299336"/>
            <a:ext cx="713684" cy="28088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672808" y="4580214"/>
            <a:ext cx="699476" cy="817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623594" y="5013843"/>
            <a:ext cx="1049214" cy="2423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672808" y="5013841"/>
            <a:ext cx="699476" cy="13212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672808" y="5463268"/>
            <a:ext cx="706580" cy="35430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672808" y="5463266"/>
            <a:ext cx="706580" cy="4188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72808" y="5817568"/>
            <a:ext cx="699476" cy="7932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672808" y="5896893"/>
            <a:ext cx="699476" cy="23051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372284" y="4460996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372284" y="4665153"/>
            <a:ext cx="699476" cy="86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6372284" y="4942846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372284" y="5145962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6372284" y="5924288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6372284" y="6127404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372284" y="5430123"/>
            <a:ext cx="699476" cy="7213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72284" y="5500368"/>
            <a:ext cx="699476" cy="18353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7071760" y="4466656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7071760" y="4942845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7071760" y="5437894"/>
            <a:ext cx="699476" cy="11125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7071760" y="5924285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7071760" y="6012150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7071760" y="5551129"/>
            <a:ext cx="699476" cy="13381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7071760" y="5030450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7071760" y="4552027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6386492" y="4295926"/>
            <a:ext cx="685268" cy="16756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6374235" y="5818612"/>
            <a:ext cx="697525" cy="10463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7771236" y="4549011"/>
            <a:ext cx="685268" cy="31350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7771236" y="5550105"/>
            <a:ext cx="685268" cy="10863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7771236" y="4862513"/>
            <a:ext cx="685268" cy="17201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7769285" y="5658738"/>
            <a:ext cx="687219" cy="35213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8456504" y="4862513"/>
            <a:ext cx="613677" cy="33279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8456504" y="5196585"/>
            <a:ext cx="613677" cy="4621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8120185" y="7815"/>
            <a:ext cx="102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2003</a:t>
            </a:r>
          </a:p>
          <a:p>
            <a:pPr algn="r"/>
            <a:r>
              <a:rPr lang="en-AU" sz="1400" dirty="0" err="1" smtClean="0"/>
              <a:t>Aharonov</a:t>
            </a:r>
            <a:r>
              <a:rPr lang="en-AU" sz="1400" dirty="0" smtClean="0"/>
              <a:t>, Ta-</a:t>
            </a:r>
            <a:r>
              <a:rPr lang="en-AU" sz="1400" dirty="0" err="1" smtClean="0"/>
              <a:t>Shma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90904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Graph colouring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</p:spPr>
            <p:txBody>
              <a:bodyPr rIns="36000"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How do we do this colouring?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First guess: for each node, assign edges sequentially according to their numbering.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This does not work because the edge between nodes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 may be edge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(for example)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, but edge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000" dirty="0" smtClean="0"/>
                  <a:t>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/>
                  <a:t>Second guess: for edge between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, colour it according to the pair of numbers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, where it is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and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AU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decide the order such that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It is still possible to have ambiguity: say we have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AU" sz="2000" dirty="0" smtClean="0"/>
                  <a:t>.</a:t>
                </a:r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  <a:blipFill rotWithShape="0">
                <a:blip r:embed="rId2"/>
                <a:stretch>
                  <a:fillRect l="-389" t="-433" r="-34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0996" y="1080000"/>
                <a:ext cx="4653004" cy="278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96" y="1080000"/>
                <a:ext cx="4653004" cy="27806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4623594" y="5256203"/>
            <a:ext cx="349738" cy="40253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623594" y="4783331"/>
            <a:ext cx="349738" cy="47287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973332" y="4580215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73332" y="4783331"/>
            <a:ext cx="699476" cy="23051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973332" y="5455622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973332" y="5658738"/>
            <a:ext cx="699476" cy="2371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672808" y="4299336"/>
            <a:ext cx="713684" cy="28088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672808" y="4580214"/>
            <a:ext cx="699476" cy="817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623594" y="5013843"/>
            <a:ext cx="1049214" cy="2423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5672808" y="5013841"/>
            <a:ext cx="699476" cy="13212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672808" y="5463268"/>
            <a:ext cx="706580" cy="35430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672808" y="5463266"/>
            <a:ext cx="706580" cy="4188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72808" y="5817568"/>
            <a:ext cx="699476" cy="7932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672808" y="5896893"/>
            <a:ext cx="699476" cy="23051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372284" y="4460996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372284" y="4665153"/>
            <a:ext cx="699476" cy="86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6372284" y="4942846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372284" y="5145962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6372284" y="5924288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6372284" y="6127404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372284" y="5430123"/>
            <a:ext cx="699476" cy="7213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72284" y="5500368"/>
            <a:ext cx="699476" cy="18353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7071760" y="4466656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7071760" y="4942845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7071760" y="5437894"/>
            <a:ext cx="699476" cy="11125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7071760" y="5924285"/>
            <a:ext cx="699476" cy="87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7071760" y="6012150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7071760" y="5551129"/>
            <a:ext cx="699476" cy="13381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7071760" y="5030450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7071760" y="4552027"/>
            <a:ext cx="699476" cy="2031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6386492" y="4295926"/>
            <a:ext cx="685268" cy="16756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6374235" y="5818612"/>
            <a:ext cx="697525" cy="10463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7771236" y="4549011"/>
            <a:ext cx="685268" cy="31350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7771236" y="5550105"/>
            <a:ext cx="685268" cy="10863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7771236" y="4862513"/>
            <a:ext cx="685268" cy="17201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7769285" y="5658738"/>
            <a:ext cx="687219" cy="35213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8456504" y="4862513"/>
            <a:ext cx="613677" cy="33279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8456504" y="5196585"/>
            <a:ext cx="613677" cy="4621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7729415" y="0"/>
            <a:ext cx="1414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2007</a:t>
            </a:r>
          </a:p>
          <a:p>
            <a:pPr algn="r"/>
            <a:r>
              <a:rPr lang="en-AU" sz="1400" dirty="0" smtClean="0"/>
              <a:t>Berry, </a:t>
            </a:r>
            <a:r>
              <a:rPr lang="en-AU" sz="1400" dirty="0" err="1" smtClean="0"/>
              <a:t>Ahokas</a:t>
            </a:r>
            <a:r>
              <a:rPr lang="en-AU" sz="1400" dirty="0" smtClean="0"/>
              <a:t>, Cleve, Sanders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1819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Graph colouring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</p:spPr>
            <p:txBody>
              <a:bodyPr rIns="36000"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How do we do this colouring?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First guess: for each node, assign edges sequentially according to their numbering.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This does not work because the edge between nodes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 may be edge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(for example)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, but edge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000" dirty="0" smtClean="0"/>
                  <a:t>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/>
                  <a:t>Second guess: for edge between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, colour it according to the pair of numbers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, where it is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and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AU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decide the order such that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It is still possible to have ambiguity: say we have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AU" sz="2000" dirty="0" smtClean="0"/>
                  <a:t>.</a:t>
                </a:r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30532"/>
                <a:ext cx="4704862" cy="5629776"/>
              </a:xfrm>
              <a:blipFill rotWithShape="0">
                <a:blip r:embed="rId2"/>
                <a:stretch>
                  <a:fillRect l="-389" t="-433" r="-34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887238" y="6070024"/>
            <a:ext cx="4345537" cy="79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AU" sz="2000" kern="0" smtClean="0"/>
              <a:t>Use </a:t>
            </a:r>
            <a:r>
              <a:rPr lang="en-AU" sz="2000" kern="0" dirty="0" smtClean="0"/>
              <a:t>a string of nodes with equal edge colours, and compress.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06756" y="3860133"/>
            <a:ext cx="3639222" cy="2146486"/>
            <a:chOff x="5221959" y="4650728"/>
            <a:chExt cx="3639222" cy="2146486"/>
          </a:xfrm>
        </p:grpSpPr>
        <p:grpSp>
          <p:nvGrpSpPr>
            <p:cNvPr id="6" name="Group 5"/>
            <p:cNvGrpSpPr/>
            <p:nvPr/>
          </p:nvGrpSpPr>
          <p:grpSpPr>
            <a:xfrm>
              <a:off x="5221959" y="5038780"/>
              <a:ext cx="3639222" cy="1758434"/>
              <a:chOff x="5121824" y="5439991"/>
              <a:chExt cx="2797904" cy="759645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5121824" y="5439991"/>
                <a:ext cx="699476" cy="20311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5121824" y="5643107"/>
                <a:ext cx="699476" cy="237112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5821300" y="5447637"/>
                <a:ext cx="706580" cy="35430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821300" y="5447635"/>
                <a:ext cx="706580" cy="4188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5821300" y="5801937"/>
                <a:ext cx="699476" cy="7932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5821300" y="5881262"/>
                <a:ext cx="699476" cy="23051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6520776" y="5908657"/>
                <a:ext cx="699476" cy="20311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6520776" y="6111773"/>
                <a:ext cx="699476" cy="878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7220252" y="5908654"/>
                <a:ext cx="699476" cy="878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7220252" y="5996519"/>
                <a:ext cx="699476" cy="20311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6522727" y="5802981"/>
                <a:ext cx="697525" cy="10463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944299" y="4650728"/>
                  <a:ext cx="2577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299" y="4650728"/>
                  <a:ext cx="25776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905" r="-1190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108486" y="5459280"/>
                  <a:ext cx="26173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486" y="5459280"/>
                  <a:ext cx="26173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5581" r="-23256" b="-30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98704" y="5779835"/>
                  <a:ext cx="2392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704" y="5779835"/>
                  <a:ext cx="23929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821" r="-12821" b="-163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31855" y="5120583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855" y="5120583"/>
                  <a:ext cx="149079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5000" b="-857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100671" y="5904639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71" y="5904639"/>
                  <a:ext cx="149079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5000" b="-857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026077" y="6149167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6077" y="6149167"/>
                  <a:ext cx="149079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5000" b="-857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291935" y="4866654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935" y="4866654"/>
                  <a:ext cx="149079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000" r="-20000" b="-555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892491" y="5528240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491" y="5528240"/>
                  <a:ext cx="149079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5000" r="-25000" b="-857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774924" y="5870234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924" y="5870234"/>
                  <a:ext cx="149079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000" r="-20000" b="-857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833846" y="4921698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46" y="4921698"/>
                  <a:ext cx="149079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5000" r="-25000" b="-555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643236" y="5700669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236" y="5700669"/>
                  <a:ext cx="149079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5000" r="-25000" b="-857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712235" y="6219310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235" y="6219310"/>
                  <a:ext cx="149079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000" r="-20000" b="-555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534219" y="5220986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4219" y="5220986"/>
                  <a:ext cx="432811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085" r="-12676" b="-3333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294785" y="5728734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785" y="5728734"/>
                  <a:ext cx="432811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4085" r="-12676" b="-34286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/>
          <p:cNvSpPr txBox="1"/>
          <p:nvPr/>
        </p:nvSpPr>
        <p:spPr>
          <a:xfrm>
            <a:off x="7729415" y="0"/>
            <a:ext cx="1414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2007</a:t>
            </a:r>
          </a:p>
          <a:p>
            <a:pPr algn="r"/>
            <a:r>
              <a:rPr lang="en-AU" sz="1400" dirty="0" smtClean="0"/>
              <a:t>Berry, </a:t>
            </a:r>
            <a:r>
              <a:rPr lang="en-AU" sz="1400" dirty="0" err="1" smtClean="0"/>
              <a:t>Ahokas</a:t>
            </a:r>
            <a:r>
              <a:rPr lang="en-AU" sz="1400" dirty="0" smtClean="0"/>
              <a:t>, Cleve, Sanders</a:t>
            </a:r>
            <a:endParaRPr lang="en-A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90996" y="1080000"/>
                <a:ext cx="4653004" cy="278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96" y="1080000"/>
                <a:ext cx="4653004" cy="27806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49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General Hamiltonian oracles</a:t>
            </a:r>
            <a:endParaRPr lang="en-AU" sz="4000" dirty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199" y="4371474"/>
            <a:ext cx="4704862" cy="2430312"/>
          </a:xfrm>
        </p:spPr>
        <p:txBody>
          <a:bodyPr rIns="36000"/>
          <a:lstStyle/>
          <a:p>
            <a:pPr>
              <a:spcBef>
                <a:spcPts val="1200"/>
              </a:spcBef>
            </a:pPr>
            <a:r>
              <a:rPr lang="en-AU" sz="2000" dirty="0" smtClean="0"/>
              <a:t>More generally, we can perform a colouring on a graph with matrix elements of arbitrary (</a:t>
            </a:r>
            <a:r>
              <a:rPr lang="en-AU" sz="2000" dirty="0" err="1" smtClean="0"/>
              <a:t>Hermitian</a:t>
            </a:r>
            <a:r>
              <a:rPr lang="en-AU" sz="2000" dirty="0" smtClean="0"/>
              <a:t>) values.</a:t>
            </a:r>
          </a:p>
          <a:p>
            <a:pPr>
              <a:spcBef>
                <a:spcPts val="1200"/>
              </a:spcBef>
            </a:pPr>
            <a:r>
              <a:rPr lang="en-AU" sz="2000" dirty="0" smtClean="0"/>
              <a:t>Then we also require an oracle to give us the values of the matrix elements.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29463" y="4499083"/>
            <a:ext cx="3693292" cy="887052"/>
            <a:chOff x="5276830" y="5417456"/>
            <a:chExt cx="3693292" cy="887052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5869353" y="5603629"/>
              <a:ext cx="25165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869353" y="6146799"/>
              <a:ext cx="25165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 bwMode="auto">
                <a:xfrm>
                  <a:off x="6463323" y="5431692"/>
                  <a:ext cx="1352062" cy="872816"/>
                </a:xfrm>
                <a:prstGeom prst="rect">
                  <a:avLst/>
                </a:prstGeom>
                <a:solidFill>
                  <a:srgbClr val="CCFF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kumimoji="0" lang="en-A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63323" y="5431692"/>
                  <a:ext cx="1352062" cy="87281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76830" y="5422534"/>
                  <a:ext cx="5822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30" y="5422534"/>
                  <a:ext cx="582275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542" r="-13542" b="-38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468923" y="5965849"/>
                  <a:ext cx="3879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|0〉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923" y="5965849"/>
                  <a:ext cx="387927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875" r="-18750" b="-38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7847" y="5417456"/>
                  <a:ext cx="5822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847" y="5417456"/>
                  <a:ext cx="582275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737" r="-13684" b="-3725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411788" y="5963508"/>
                  <a:ext cx="39389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1788" y="5963508"/>
                  <a:ext cx="39389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875" r="-20313" b="-38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0876" y="1130532"/>
                <a:ext cx="8833124" cy="314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/7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A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/7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6" y="1130532"/>
                <a:ext cx="8833124" cy="314765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062363" y="5702756"/>
            <a:ext cx="3867087" cy="887052"/>
            <a:chOff x="5209730" y="5417456"/>
            <a:chExt cx="3867087" cy="887052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5869353" y="5603629"/>
              <a:ext cx="25165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5869353" y="6146799"/>
              <a:ext cx="25165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>
                  <a:off x="6463323" y="5431692"/>
                  <a:ext cx="1352062" cy="872816"/>
                </a:xfrm>
                <a:prstGeom prst="rect">
                  <a:avLst/>
                </a:prstGeom>
                <a:solidFill>
                  <a:srgbClr val="CCFF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kumimoji="0" lang="en-A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63323" y="5431692"/>
                  <a:ext cx="1352062" cy="8728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09730" y="5417456"/>
                  <a:ext cx="633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9730" y="5417456"/>
                  <a:ext cx="633571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500" r="-13462" b="-3725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468923" y="5965849"/>
                  <a:ext cx="3879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|0〉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923" y="5965849"/>
                  <a:ext cx="3879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875" r="-18750" b="-3725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387847" y="5417456"/>
                  <a:ext cx="633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847" y="5417456"/>
                  <a:ext cx="633571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462" r="-12500" b="-3725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372713" y="5963508"/>
                  <a:ext cx="704104" cy="331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713" y="5963508"/>
                  <a:ext cx="704104" cy="3319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207" r="-12069" b="-2545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8120185" y="0"/>
            <a:ext cx="102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2003</a:t>
            </a:r>
          </a:p>
          <a:p>
            <a:pPr algn="r"/>
            <a:r>
              <a:rPr lang="en-AU" sz="1400" dirty="0" err="1" smtClean="0"/>
              <a:t>Aharonov</a:t>
            </a:r>
            <a:r>
              <a:rPr lang="en-AU" sz="1400" dirty="0" smtClean="0"/>
              <a:t>, Ta-</a:t>
            </a:r>
            <a:r>
              <a:rPr lang="en-AU" sz="1400" dirty="0" err="1" smtClean="0"/>
              <a:t>Shma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21184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Simulating 1-sparse case</a:t>
            </a:r>
            <a:endParaRPr lang="en-AU" sz="4000" dirty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673" y="4363453"/>
            <a:ext cx="7851789" cy="2430312"/>
          </a:xfrm>
        </p:spPr>
        <p:txBody>
          <a:bodyPr rIns="36000"/>
          <a:lstStyle/>
          <a:p>
            <a:pPr>
              <a:spcBef>
                <a:spcPts val="1200"/>
              </a:spcBef>
            </a:pPr>
            <a:r>
              <a:rPr lang="en-AU" sz="2000" dirty="0" smtClean="0"/>
              <a:t>Assume we have a 1-sparse matrix.</a:t>
            </a:r>
          </a:p>
          <a:p>
            <a:pPr>
              <a:spcBef>
                <a:spcPts val="1200"/>
              </a:spcBef>
            </a:pPr>
            <a:r>
              <a:rPr lang="en-AU" sz="2000" dirty="0" smtClean="0"/>
              <a:t>How can we simulate evolution under this Hamiltonian?</a:t>
            </a:r>
          </a:p>
          <a:p>
            <a:pPr>
              <a:spcBef>
                <a:spcPts val="1200"/>
              </a:spcBef>
            </a:pPr>
            <a:r>
              <a:rPr lang="en-AU" sz="2000" dirty="0" smtClean="0"/>
              <a:t>Two cases: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sz="2000" dirty="0" smtClean="0"/>
              <a:t>If the element is </a:t>
            </a:r>
            <a:r>
              <a:rPr lang="en-AU" sz="2000" b="1" dirty="0" smtClean="0"/>
              <a:t>on</a:t>
            </a:r>
            <a:r>
              <a:rPr lang="en-AU" sz="2000" dirty="0" smtClean="0"/>
              <a:t> the diagonal, then we have a 1D subspace.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AU" sz="2000" dirty="0" smtClean="0"/>
              <a:t>If the element is </a:t>
            </a:r>
            <a:r>
              <a:rPr lang="en-AU" sz="2000" b="1" dirty="0" smtClean="0"/>
              <a:t>off</a:t>
            </a:r>
            <a:r>
              <a:rPr lang="en-AU" sz="2000" dirty="0" smtClean="0"/>
              <a:t> the diagonal, then we need a 2D subspace.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1538" y="1034280"/>
                <a:ext cx="7311360" cy="3004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8" y="1034280"/>
                <a:ext cx="7311360" cy="30042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1703753" y="2891692"/>
            <a:ext cx="859694" cy="442524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478585" y="1034280"/>
            <a:ext cx="613507" cy="46597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11446" y="2954216"/>
            <a:ext cx="312615" cy="38000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30401" y="1077265"/>
            <a:ext cx="312615" cy="38000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77375" y="1391138"/>
            <a:ext cx="93813" cy="1516185"/>
          </a:xfrm>
          <a:custGeom>
            <a:avLst/>
            <a:gdLst>
              <a:gd name="connsiteX0" fmla="*/ 85997 w 93813"/>
              <a:gd name="connsiteY0" fmla="*/ 0 h 1516185"/>
              <a:gd name="connsiteX1" fmla="*/ 28 w 93813"/>
              <a:gd name="connsiteY1" fmla="*/ 797170 h 1516185"/>
              <a:gd name="connsiteX2" fmla="*/ 93813 w 93813"/>
              <a:gd name="connsiteY2" fmla="*/ 1516185 h 15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3" h="1516185">
                <a:moveTo>
                  <a:pt x="85997" y="0"/>
                </a:moveTo>
                <a:cubicBezTo>
                  <a:pt x="42361" y="272236"/>
                  <a:pt x="-1275" y="544473"/>
                  <a:pt x="28" y="797170"/>
                </a:cubicBezTo>
                <a:cubicBezTo>
                  <a:pt x="1331" y="1049867"/>
                  <a:pt x="47572" y="1283026"/>
                  <a:pt x="93813" y="151618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 flipH="1">
            <a:off x="5866787" y="1488193"/>
            <a:ext cx="85969" cy="1516185"/>
          </a:xfrm>
          <a:custGeom>
            <a:avLst/>
            <a:gdLst>
              <a:gd name="connsiteX0" fmla="*/ 85997 w 93813"/>
              <a:gd name="connsiteY0" fmla="*/ 0 h 1516185"/>
              <a:gd name="connsiteX1" fmla="*/ 28 w 93813"/>
              <a:gd name="connsiteY1" fmla="*/ 797170 h 1516185"/>
              <a:gd name="connsiteX2" fmla="*/ 93813 w 93813"/>
              <a:gd name="connsiteY2" fmla="*/ 1516185 h 15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3" h="1516185">
                <a:moveTo>
                  <a:pt x="85997" y="0"/>
                </a:moveTo>
                <a:cubicBezTo>
                  <a:pt x="42361" y="272236"/>
                  <a:pt x="-1275" y="544473"/>
                  <a:pt x="28" y="797170"/>
                </a:cubicBezTo>
                <a:cubicBezTo>
                  <a:pt x="1331" y="1049867"/>
                  <a:pt x="47572" y="1283026"/>
                  <a:pt x="93813" y="151618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5400000">
            <a:off x="3786287" y="-615437"/>
            <a:ext cx="166366" cy="3337170"/>
          </a:xfrm>
          <a:custGeom>
            <a:avLst/>
            <a:gdLst>
              <a:gd name="connsiteX0" fmla="*/ 85997 w 93813"/>
              <a:gd name="connsiteY0" fmla="*/ 0 h 1516185"/>
              <a:gd name="connsiteX1" fmla="*/ 28 w 93813"/>
              <a:gd name="connsiteY1" fmla="*/ 797170 h 1516185"/>
              <a:gd name="connsiteX2" fmla="*/ 93813 w 93813"/>
              <a:gd name="connsiteY2" fmla="*/ 1516185 h 15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3" h="1516185">
                <a:moveTo>
                  <a:pt x="85997" y="0"/>
                </a:moveTo>
                <a:cubicBezTo>
                  <a:pt x="42361" y="272236"/>
                  <a:pt x="-1275" y="544473"/>
                  <a:pt x="28" y="797170"/>
                </a:cubicBezTo>
                <a:cubicBezTo>
                  <a:pt x="1331" y="1049867"/>
                  <a:pt x="47572" y="1283026"/>
                  <a:pt x="93813" y="151618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5400000" flipH="1">
            <a:off x="3968034" y="1691316"/>
            <a:ext cx="120372" cy="3337170"/>
          </a:xfrm>
          <a:custGeom>
            <a:avLst/>
            <a:gdLst>
              <a:gd name="connsiteX0" fmla="*/ 85997 w 93813"/>
              <a:gd name="connsiteY0" fmla="*/ 0 h 1516185"/>
              <a:gd name="connsiteX1" fmla="*/ 28 w 93813"/>
              <a:gd name="connsiteY1" fmla="*/ 797170 h 1516185"/>
              <a:gd name="connsiteX2" fmla="*/ 93813 w 93813"/>
              <a:gd name="connsiteY2" fmla="*/ 1516185 h 15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3" h="1516185">
                <a:moveTo>
                  <a:pt x="85997" y="0"/>
                </a:moveTo>
                <a:cubicBezTo>
                  <a:pt x="42361" y="272236"/>
                  <a:pt x="-1275" y="544473"/>
                  <a:pt x="28" y="797170"/>
                </a:cubicBezTo>
                <a:cubicBezTo>
                  <a:pt x="1331" y="1049867"/>
                  <a:pt x="47572" y="1283026"/>
                  <a:pt x="93813" y="151618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0185" y="0"/>
            <a:ext cx="102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2003</a:t>
            </a:r>
          </a:p>
          <a:p>
            <a:pPr algn="r"/>
            <a:r>
              <a:rPr lang="en-AU" sz="1400" dirty="0" err="1" smtClean="0"/>
              <a:t>Aharonov</a:t>
            </a:r>
            <a:r>
              <a:rPr lang="en-AU" sz="1400" dirty="0" smtClean="0"/>
              <a:t>, Ta-</a:t>
            </a:r>
            <a:r>
              <a:rPr lang="en-AU" sz="1400" dirty="0" err="1" smtClean="0"/>
              <a:t>Shma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94385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Simulating 1-sparse case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71539" y="1203569"/>
                <a:ext cx="7807240" cy="5590196"/>
              </a:xfrm>
            </p:spPr>
            <p:txBody>
              <a:bodyPr rIns="36000"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are given a column number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. </a:t>
                </a:r>
                <a:r>
                  <a:rPr lang="en-AU" sz="2000" dirty="0" smtClean="0"/>
                  <a:t> There are then 5 quantities that we want to calculate: 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: A bit registering whether the element is on or off the diagonal; i.e.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belongs to a 1D or 2D subspace.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: The minimum number out of the (1D or 2D) subspace to which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belongs.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/>
                  <a:t>: The </a:t>
                </a:r>
                <a:r>
                  <a:rPr lang="en-AU" sz="2000" dirty="0" smtClean="0"/>
                  <a:t>maximum </a:t>
                </a:r>
                <a:r>
                  <a:rPr lang="en-AU" sz="2000" dirty="0"/>
                  <a:t>number out of the </a:t>
                </a:r>
                <a:r>
                  <a:rPr lang="en-AU" sz="2000" dirty="0" smtClean="0"/>
                  <a:t>subspace </a:t>
                </a:r>
                <a:r>
                  <a:rPr lang="en-AU" sz="2000" dirty="0"/>
                  <a:t>to which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belongs</a:t>
                </a:r>
                <a:r>
                  <a:rPr lang="en-AU" sz="2000" dirty="0" smtClean="0"/>
                  <a:t>.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: The entries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AU" sz="2000" dirty="0" smtClean="0"/>
                  <a:t> in the subspace to which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belongs.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: The evolution under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AU" sz="2000" dirty="0" smtClean="0"/>
                  <a:t> for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 smtClean="0"/>
                  <a:t> in the subspace.</a:t>
                </a:r>
                <a:endParaRPr lang="en-AU" sz="2000" dirty="0"/>
              </a:p>
              <a:p>
                <a:pPr>
                  <a:spcBef>
                    <a:spcPts val="1200"/>
                  </a:spcBef>
                </a:pPr>
                <a:endParaRPr lang="en-AU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have a unitary operation that maps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1539" y="1203569"/>
                <a:ext cx="7807240" cy="5590196"/>
              </a:xfrm>
              <a:blipFill rotWithShape="0">
                <a:blip r:embed="rId2"/>
                <a:stretch>
                  <a:fillRect l="-312" t="-4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120185" y="0"/>
            <a:ext cx="102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2003</a:t>
            </a:r>
          </a:p>
          <a:p>
            <a:pPr algn="r"/>
            <a:r>
              <a:rPr lang="en-AU" sz="1400" dirty="0" err="1" smtClean="0"/>
              <a:t>Aharonov</a:t>
            </a:r>
            <a:r>
              <a:rPr lang="en-AU" sz="1400" dirty="0" smtClean="0"/>
              <a:t>, Ta-</a:t>
            </a:r>
            <a:r>
              <a:rPr lang="en-AU" sz="1400" dirty="0" err="1" smtClean="0"/>
              <a:t>Shma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31953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Simulating 1-sparse case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71539" y="1352061"/>
                <a:ext cx="7807240" cy="5441703"/>
              </a:xfrm>
            </p:spPr>
            <p:txBody>
              <a:bodyPr rIns="36000"/>
              <a:lstStyle/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have a unitary operation that maps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We consider a superposition of the two states in the subspace,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sz="2000" b="0" i="1" dirty="0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dirty="0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Then we obtain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|0〉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〉|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A second operation implements the controlled operation based on the stored approximation of the unitary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AU" sz="2000" dirty="0" smtClean="0"/>
                  <a:t>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sz="2000" i="1" dirty="0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〉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A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This gives us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〉|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AU" sz="2000" dirty="0" smtClean="0"/>
                  <a:t>Inverting the first operation then yields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A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AU" sz="2000" dirty="0" smtClean="0"/>
              </a:p>
              <a:p>
                <a:pPr>
                  <a:spcBef>
                    <a:spcPts val="1200"/>
                  </a:spcBef>
                </a:pPr>
                <a:endParaRPr lang="en-AU" sz="2000" dirty="0" smtClean="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1539" y="1352061"/>
                <a:ext cx="7807240" cy="5441703"/>
              </a:xfrm>
              <a:blipFill rotWithShape="0">
                <a:blip r:embed="rId2"/>
                <a:stretch>
                  <a:fillRect l="-234" t="-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120185" y="0"/>
            <a:ext cx="102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2003</a:t>
            </a:r>
          </a:p>
          <a:p>
            <a:pPr algn="r"/>
            <a:r>
              <a:rPr lang="en-AU" sz="1400" dirty="0" err="1" smtClean="0"/>
              <a:t>Aharonov</a:t>
            </a:r>
            <a:r>
              <a:rPr lang="en-AU" sz="1400" dirty="0" smtClean="0"/>
              <a:t>, Ta-</a:t>
            </a:r>
            <a:r>
              <a:rPr lang="en-AU" sz="1400" dirty="0" err="1" smtClean="0"/>
              <a:t>Shma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3152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Applications</a:t>
            </a:r>
            <a:endParaRPr lang="en-AU" sz="400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846" y="1891323"/>
            <a:ext cx="8714153" cy="2969846"/>
          </a:xfrm>
        </p:spPr>
        <p:txBody>
          <a:bodyPr lIns="0" rIns="0"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000" smtClean="0"/>
              <a:t>2007: Discrete query NAND algorithm </a:t>
            </a:r>
            <a:r>
              <a:rPr lang="en-AU" sz="2000"/>
              <a:t>–</a:t>
            </a:r>
            <a:r>
              <a:rPr lang="en-AU" sz="2000" smtClean="0"/>
              <a:t> Childs, Cleve, Jordan, Yeung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000" smtClean="0"/>
              <a:t>2009: Solving linear systems </a:t>
            </a:r>
            <a:r>
              <a:rPr lang="en-AU" sz="2000"/>
              <a:t>–</a:t>
            </a:r>
            <a:r>
              <a:rPr lang="en-AU" sz="2000" smtClean="0"/>
              <a:t> Harrow, Hassidim, Lloyd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000" smtClean="0"/>
              <a:t>2009: Implementing sparse unitaries – Jordan, Wocjan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000" smtClean="0"/>
              <a:t>2010: Solving linear differential equations – Berry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AU" sz="2000" smtClean="0"/>
              <a:t>2013: </a:t>
            </a:r>
            <a:r>
              <a:rPr lang="en-AU" sz="2000"/>
              <a:t>Algorithm for </a:t>
            </a:r>
            <a:r>
              <a:rPr lang="en-AU" sz="2000" smtClean="0"/>
              <a:t>scattering cross section </a:t>
            </a:r>
            <a:r>
              <a:rPr lang="en-AU" sz="2000"/>
              <a:t>– </a:t>
            </a:r>
            <a:r>
              <a:rPr lang="en-AU" sz="2000" smtClean="0"/>
              <a:t>Clader</a:t>
            </a:r>
            <a:r>
              <a:rPr lang="en-AU" sz="2000"/>
              <a:t>, </a:t>
            </a:r>
            <a:r>
              <a:rPr lang="en-AU" sz="2000" smtClean="0"/>
              <a:t>Jacobs</a:t>
            </a:r>
            <a:r>
              <a:rPr lang="en-AU" sz="2000"/>
              <a:t>, </a:t>
            </a:r>
            <a:r>
              <a:rPr lang="en-AU" sz="2000" smtClean="0"/>
              <a:t>Sprouse</a:t>
            </a:r>
            <a:endParaRPr lang="en-AU" sz="2000"/>
          </a:p>
          <a:p>
            <a:pPr>
              <a:spcBef>
                <a:spcPts val="1200"/>
              </a:spcBef>
            </a:pPr>
            <a:endParaRPr lang="en-AU" sz="2000" smtClean="0"/>
          </a:p>
          <a:p>
            <a:pPr>
              <a:spcBef>
                <a:spcPts val="1200"/>
              </a:spcBef>
            </a:pP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3947259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unitaries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26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2813" y="1641230"/>
                <a:ext cx="8110537" cy="4513507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sz="2400" smtClean="0"/>
                  <a:t>Construct </a:t>
                </a:r>
                <a:r>
                  <a:rPr lang="en-US" sz="2400" dirty="0"/>
                  <a:t>a Hamiltonian from unitary as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  <a:p>
                <a:pPr>
                  <a:spcBef>
                    <a:spcPct val="40000"/>
                  </a:spcBef>
                  <a:spcAft>
                    <a:spcPts val="600"/>
                  </a:spcAft>
                </a:pPr>
                <a:r>
                  <a:rPr lang="en-AU" sz="2400" dirty="0"/>
                  <a:t>Now simulate evolution under this Hamiltonian</a:t>
                </a:r>
              </a:p>
              <a:p>
                <a:pPr>
                  <a:spcBef>
                    <a:spcPct val="40000"/>
                  </a:spcBef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func>
                        <m:func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𝑖𝐻</m:t>
                      </m:r>
                      <m:func>
                        <m:func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AU" sz="2400" dirty="0"/>
              </a:p>
              <a:p>
                <a:pPr>
                  <a:spcBef>
                    <a:spcPct val="40000"/>
                  </a:spcBef>
                  <a:spcAft>
                    <a:spcPts val="600"/>
                  </a:spcAft>
                </a:pPr>
                <a:r>
                  <a:rPr lang="en-AU" sz="2400" dirty="0"/>
                  <a:t>Simulating for time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A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A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A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/2</m:t>
                    </m:r>
                  </m:oMath>
                </a14:m>
                <a:r>
                  <a:rPr lang="en-AU" sz="2400" dirty="0" smtClean="0">
                    <a:sym typeface="Symbol" panose="05050102010706020507" pitchFamily="18" charset="2"/>
                  </a:rPr>
                  <a:t> </a:t>
                </a:r>
                <a:r>
                  <a:rPr lang="en-AU" sz="2400" dirty="0">
                    <a:sym typeface="Symbol" panose="05050102010706020507" pitchFamily="18" charset="2"/>
                  </a:rPr>
                  <a:t>gives</a:t>
                </a:r>
                <a:endParaRPr lang="en-US" sz="24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𝑖𝐻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|0〉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92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2813" y="1641230"/>
                <a:ext cx="8110537" cy="4513507"/>
              </a:xfrm>
              <a:blipFill rotWithShape="0">
                <a:blip r:embed="rId2"/>
                <a:stretch>
                  <a:fillRect l="-526" t="-9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29415" y="0"/>
            <a:ext cx="1414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mtClean="0"/>
              <a:t>2009</a:t>
            </a:r>
            <a:endParaRPr lang="en-AU" dirty="0" smtClean="0"/>
          </a:p>
          <a:p>
            <a:pPr algn="r"/>
            <a:r>
              <a:rPr lang="en-AU" sz="1400" smtClean="0"/>
              <a:t>Jordan, Wocjan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9642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19087" y="1243398"/>
                <a:ext cx="8478924" cy="5614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For </a:t>
                </a:r>
                <a:r>
                  <a:rPr lang="en-AU" sz="2000" kern="0" dirty="0"/>
                  <a:t>short times we </a:t>
                </a:r>
                <a:r>
                  <a:rPr lang="en-AU" sz="2000" kern="0"/>
                  <a:t>can </a:t>
                </a:r>
                <a:r>
                  <a:rPr lang="en-AU" sz="2000" kern="0" smtClean="0"/>
                  <a:t>use</a:t>
                </a:r>
                <a:endParaRPr lang="en-AU" sz="2000" kern="0" dirty="0"/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This approximation is because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               …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𝕀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𝕀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𝑖𝐻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If we divide long time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kern="0" dirty="0" smtClean="0"/>
                  <a:t> into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 kern="0" dirty="0" smtClean="0"/>
                  <a:t> intervals, then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kern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2000" b="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000" i="1" ker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AU" sz="20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AU" sz="20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AU" sz="2000" b="0" i="0" kern="0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kern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Typically, we want to simulate a system with some maximum allowable error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000" kern="0" dirty="0" smtClean="0"/>
                  <a:t>.</a:t>
                </a: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kern="0" dirty="0" smtClean="0"/>
                  <a:t>Then we need		 </a:t>
                </a:r>
                <a:r>
                  <a:rPr lang="en-AU" sz="2000" i="1" kern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AU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000" kern="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" y="1243398"/>
                <a:ext cx="8478924" cy="5614602"/>
              </a:xfrm>
              <a:prstGeom prst="rect">
                <a:avLst/>
              </a:prstGeom>
              <a:blipFill rotWithShape="0">
                <a:blip r:embed="rId4"/>
                <a:stretch>
                  <a:fillRect l="-216" t="-5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/>
          <a:stretch/>
        </p:blipFill>
        <p:spPr>
          <a:xfrm>
            <a:off x="7353943" y="1136821"/>
            <a:ext cx="1680520" cy="2313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39" y="3450334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Seth Lloyd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73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119063"/>
            <a:ext cx="8162925" cy="790575"/>
          </a:xfrm>
        </p:spPr>
        <p:txBody>
          <a:bodyPr/>
          <a:lstStyle/>
          <a:p>
            <a:r>
              <a:rPr lang="en-US" smtClean="0"/>
              <a:t>Quantum simulation via walks</a:t>
            </a:r>
            <a:endParaRPr lang="en-US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ingredients: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/>
              <a:t>	1. A Szegedy quantum walk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/>
              <a:t>	2. Coherent phase estimation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/>
              <a:t>	3. Controlled state preparation</a:t>
            </a:r>
          </a:p>
          <a:p>
            <a:endParaRPr lang="en-US"/>
          </a:p>
          <a:p>
            <a:r>
              <a:rPr lang="en-US"/>
              <a:t>The quantum walk has eigenvalues and eigenvectors related to those for Hamiltonian.</a:t>
            </a:r>
          </a:p>
          <a:p>
            <a:r>
              <a:rPr lang="en-US"/>
              <a:t>By using phase estimation, we can estimate the eigenvalue, then implement that actually needed.</a:t>
            </a:r>
          </a:p>
        </p:txBody>
      </p:sp>
    </p:spTree>
    <p:extLst>
      <p:ext uri="{BB962C8B-B14F-4D97-AF65-F5344CB8AC3E}">
        <p14:creationId xmlns:p14="http://schemas.microsoft.com/office/powerpoint/2010/main" val="1631096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119063"/>
            <a:ext cx="8162925" cy="790575"/>
          </a:xfrm>
        </p:spPr>
        <p:txBody>
          <a:bodyPr/>
          <a:lstStyle/>
          <a:p>
            <a:r>
              <a:rPr lang="en-US"/>
              <a:t>Szegedy Quantum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72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2813" y="1276350"/>
                <a:ext cx="8110537" cy="5581650"/>
              </a:xfrm>
            </p:spPr>
            <p:txBody>
              <a:bodyPr/>
              <a:lstStyle/>
              <a:p>
                <a:r>
                  <a:rPr lang="en-US" sz="2400" smtClean="0"/>
                  <a:t>The walk uses two reflections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2400" dirty="0"/>
                  <a:t>The first is controlled by the first register and acts on the second register.</a:t>
                </a:r>
              </a:p>
              <a:p>
                <a:r>
                  <a:rPr lang="en-US" sz="2400" dirty="0"/>
                  <a:t>Given some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the operator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defined </a:t>
                </a:r>
                <a:r>
                  <a:rPr lang="en-US" sz="2400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ra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|⊗|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7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2813" y="1276350"/>
                <a:ext cx="8110537" cy="5581650"/>
              </a:xfrm>
              <a:blipFill rotWithShape="0">
                <a:blip r:embed="rId2"/>
                <a:stretch>
                  <a:fillRect l="-526" t="-764" r="-20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32496" y="0"/>
            <a:ext cx="101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mtClean="0"/>
              <a:t>2004</a:t>
            </a:r>
          </a:p>
          <a:p>
            <a:pPr algn="r"/>
            <a:r>
              <a:rPr lang="en-AU" sz="1600" smtClean="0"/>
              <a:t>Szegedy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287270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119063"/>
            <a:ext cx="8162925" cy="790575"/>
          </a:xfrm>
        </p:spPr>
        <p:txBody>
          <a:bodyPr/>
          <a:lstStyle/>
          <a:p>
            <a:r>
              <a:rPr lang="en-US"/>
              <a:t>Szegedy Quantum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82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90832" y="1103870"/>
                <a:ext cx="8353168" cy="5754130"/>
              </a:xfrm>
            </p:spPr>
            <p:txBody>
              <a:bodyPr/>
              <a:lstStyle/>
              <a:p>
                <a:r>
                  <a:rPr lang="en-US" sz="2400" dirty="0" smtClean="0"/>
                  <a:t>The diffusion operator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sz="2400" dirty="0"/>
                  <a:t> is controlled by the second register and acts on the first.  Use a similar definition with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Both are </a:t>
                </a:r>
                <a:r>
                  <a:rPr lang="en-US" sz="2400"/>
                  <a:t>controlled </a:t>
                </a:r>
                <a:r>
                  <a:rPr lang="en-US" sz="2400" smtClean="0"/>
                  <a:t>reflections: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|⊗(2|</m:t>
                          </m:r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〉〈</m:t>
                          </m:r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|−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AU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(2|</m:t>
                          </m:r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〉〈</m:t>
                          </m:r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|−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)⊗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eigenvalues and eigenvectors of the step of the quantum walk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sz="2400" dirty="0"/>
                  <a:t>	are related to those of a matrix formed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078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0832" y="1103870"/>
                <a:ext cx="8353168" cy="5754130"/>
              </a:xfrm>
              <a:blipFill rotWithShape="0">
                <a:blip r:embed="rId2"/>
                <a:stretch>
                  <a:fillRect l="-511" t="-636" b="-11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32496" y="0"/>
            <a:ext cx="101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mtClean="0"/>
              <a:t>2004</a:t>
            </a:r>
          </a:p>
          <a:p>
            <a:pPr algn="r"/>
            <a:r>
              <a:rPr lang="en-AU" sz="1600" smtClean="0"/>
              <a:t>Szegedy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984282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119063"/>
            <a:ext cx="8162925" cy="790575"/>
          </a:xfrm>
        </p:spPr>
        <p:txBody>
          <a:bodyPr/>
          <a:lstStyle/>
          <a:p>
            <a:r>
              <a:rPr lang="en-US" dirty="0" err="1"/>
              <a:t>Szegedy</a:t>
            </a:r>
            <a:r>
              <a:rPr lang="en-US" dirty="0"/>
              <a:t> </a:t>
            </a:r>
            <a:r>
              <a:rPr lang="en-US" dirty="0" smtClean="0"/>
              <a:t>walk </a:t>
            </a:r>
            <a:r>
              <a:rPr lang="en-US"/>
              <a:t>for </a:t>
            </a:r>
            <a:r>
              <a:rPr lang="en-US" smtClean="0"/>
              <a:t>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9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88537" y="1149114"/>
                <a:ext cx="8025241" cy="5405049"/>
              </a:xfrm>
            </p:spPr>
            <p:txBody>
              <a:bodyPr/>
              <a:lstStyle/>
              <a:p>
                <a:r>
                  <a:rPr lang="en-US" sz="2400" smtClean="0"/>
                  <a:t>Use </a:t>
                </a:r>
                <a:r>
                  <a:rPr lang="en-US" sz="2400" dirty="0" smtClean="0"/>
                  <a:t>symmetric system</a:t>
                </a:r>
                <a:r>
                  <a:rPr lang="en-US" sz="2400" smtClean="0"/>
                  <a:t>, with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Then eigenvalues and eigenvectors are related to those of Hamiltonian.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In reality we need to modify to “lazy” quantum walk, </a:t>
                </a:r>
                <a:r>
                  <a:rPr lang="en-US" sz="2400" dirty="0" smtClean="0"/>
                  <a:t>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+1〉           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Grover </a:t>
                </a:r>
                <a:r>
                  <a:rPr lang="en-US" sz="2400" smtClean="0"/>
                  <a:t>preparation gives</a:t>
                </a:r>
                <a:endParaRPr lang="en-US" sz="24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A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AU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AU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A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9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8537" y="1149114"/>
                <a:ext cx="8025241" cy="5405049"/>
              </a:xfrm>
              <a:blipFill rotWithShape="0">
                <a:blip r:embed="rId2"/>
                <a:stretch>
                  <a:fillRect l="-532" t="-7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60862" y="0"/>
            <a:ext cx="88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mtClean="0"/>
              <a:t>2012</a:t>
            </a:r>
          </a:p>
          <a:p>
            <a:pPr algn="r"/>
            <a:r>
              <a:rPr lang="en-AU" sz="1600" smtClean="0"/>
              <a:t>Berry, Childs</a:t>
            </a:r>
            <a:endParaRPr lang="en-AU" sz="1600" dirty="0" smtClean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494435" y="5547384"/>
            <a:ext cx="1837080" cy="901529"/>
          </a:xfrm>
          <a:prstGeom prst="ellipse">
            <a:avLst/>
          </a:prstGeom>
          <a:noFill/>
          <a:ln w="22225" cmpd="dbl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38144" y="3981111"/>
            <a:ext cx="2174831" cy="1065986"/>
          </a:xfrm>
          <a:prstGeom prst="ellipse">
            <a:avLst/>
          </a:prstGeom>
          <a:solidFill>
            <a:schemeClr val="tx2">
              <a:alpha val="0"/>
            </a:schemeClr>
          </a:solidFill>
          <a:ln w="22225" cmpd="dbl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74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119063"/>
            <a:ext cx="8162925" cy="790575"/>
          </a:xfrm>
        </p:spPr>
        <p:txBody>
          <a:bodyPr/>
          <a:lstStyle/>
          <a:p>
            <a:r>
              <a:rPr lang="en-US" dirty="0" err="1"/>
              <a:t>Szegedy</a:t>
            </a:r>
            <a:r>
              <a:rPr lang="en-US" dirty="0"/>
              <a:t> </a:t>
            </a:r>
            <a:r>
              <a:rPr lang="en-US" dirty="0" smtClean="0"/>
              <a:t>walk </a:t>
            </a:r>
            <a:r>
              <a:rPr lang="en-US"/>
              <a:t>for </a:t>
            </a:r>
            <a:r>
              <a:rPr lang="en-US" smtClean="0"/>
              <a:t>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03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3290" y="1171153"/>
                <a:ext cx="8910062" cy="3158085"/>
              </a:xfrm>
            </p:spPr>
            <p:txBody>
              <a:bodyPr/>
              <a:lstStyle/>
              <a:p>
                <a:r>
                  <a:rPr lang="en-US" sz="2000" dirty="0" smtClean="0"/>
                  <a:t>Three step process: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sz="2000" dirty="0"/>
                  <a:t>	1. Start with state in one of the subsystems, and perform controlled state preparation.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sz="2000" dirty="0"/>
                  <a:t>	2. Perform steps of quantum walk to approximate Hamiltonian evolution.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sz="2000" dirty="0"/>
                  <a:t>	3. Invert controlled state preparation, so final state is in one of the subsystems.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Step 2 can just be performed with small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 for </a:t>
                </a:r>
                <a:r>
                  <a:rPr lang="en-US" sz="2000" dirty="0"/>
                  <a:t>lazy quantum walk, or can use phase estimation. </a:t>
                </a:r>
              </a:p>
            </p:txBody>
          </p:sp>
        </mc:Choice>
        <mc:Fallback xmlns="">
          <p:sp>
            <p:nvSpPr>
              <p:cNvPr id="1080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3290" y="1171153"/>
                <a:ext cx="8910062" cy="3158085"/>
              </a:xfrm>
              <a:blipFill rotWithShape="0">
                <a:blip r:embed="rId2"/>
                <a:stretch>
                  <a:fillRect l="-205" t="-772" b="-30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113290" y="4546284"/>
                <a:ext cx="5834356" cy="198254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AU" sz="2000" kern="0" dirty="0" smtClean="0"/>
                  <a:t>A Hamiltonian has eigenvalues </a:t>
                </a:r>
                <a14:m>
                  <m:oMath xmlns:m="http://schemas.openxmlformats.org/officeDocument/2006/math">
                    <m:r>
                      <a:rPr lang="en-AU" sz="2000" i="1" kern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AU" sz="2000" kern="0"/>
                  <a:t>, </a:t>
                </a:r>
                <a:r>
                  <a:rPr lang="en-AU" sz="2000" kern="0" smtClean="0"/>
                  <a:t>so evolution </a:t>
                </a:r>
                <a:r>
                  <a:rPr lang="en-AU" sz="2000" kern="0" dirty="0"/>
                  <a:t>under </a:t>
                </a:r>
                <a:r>
                  <a:rPr lang="en-AU" sz="2000" kern="0"/>
                  <a:t>the Hamiltonian </a:t>
                </a:r>
                <a:r>
                  <a:rPr lang="en-AU" sz="2000" kern="0" dirty="0"/>
                  <a:t>has eigenvalues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AU" sz="2000" kern="0" dirty="0"/>
              </a:p>
              <a:p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sz="2000" kern="0" dirty="0"/>
                  <a:t> is the step of a quantum walk, and has eigenvalues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kern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𝜇𝛿</m:t>
                              </m:r>
                            </m:e>
                          </m:func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AU" sz="2000" kern="0" dirty="0"/>
              </a:p>
              <a:p>
                <a:endParaRPr lang="en-AU" sz="2400" kern="0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90" y="4546284"/>
                <a:ext cx="5834356" cy="1982548"/>
              </a:xfrm>
              <a:prstGeom prst="rect">
                <a:avLst/>
              </a:prstGeom>
              <a:blipFill rotWithShape="0">
                <a:blip r:embed="rId3"/>
                <a:stretch>
                  <a:fillRect l="-209" t="-1223" r="-313" b="-2446"/>
                </a:stretch>
              </a:blipFill>
              <a:ln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22775" y="5337789"/>
                <a:ext cx="2654188" cy="1360501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2000" smtClean="0"/>
                  <a:t>The complexity is the maximum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75" y="5337789"/>
                <a:ext cx="2654188" cy="1360501"/>
              </a:xfrm>
              <a:prstGeom prst="rect">
                <a:avLst/>
              </a:prstGeom>
              <a:blipFill rotWithShape="0">
                <a:blip r:embed="rId4"/>
                <a:stretch>
                  <a:fillRect l="-2050" t="-1322" r="-1367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60862" y="0"/>
            <a:ext cx="88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mtClean="0"/>
              <a:t>2012</a:t>
            </a:r>
          </a:p>
          <a:p>
            <a:pPr algn="r"/>
            <a:r>
              <a:rPr lang="en-AU" sz="1600" smtClean="0"/>
              <a:t>Berry, Childs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1947051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Higher-order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0800" y="1197621"/>
                <a:ext cx="8761045" cy="5660378"/>
              </a:xfrm>
            </p:spPr>
            <p:txBody>
              <a:bodyPr lIns="90000" rIns="0"/>
              <a:lstStyle/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AU" sz="2000" smtClean="0"/>
                  <a:t>A higher-order decomposition is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p>
                        <m:sSupPr>
                          <m:ctrlPr>
                            <a:rPr lang="en-AU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p>
                        <m:sSupPr>
                          <m:ctrlPr>
                            <a:rPr lang="en-AU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𝑖𝐻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00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/>
                  <a:t>If we divide long time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/>
                  <a:t> into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/>
                  <a:t> intervals, then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A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AU" sz="2000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d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AU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00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Then </a:t>
                </a:r>
                <a:r>
                  <a:rPr lang="en-AU" sz="2000"/>
                  <a:t>we need		 </a:t>
                </a:r>
                <a:r>
                  <a:rPr lang="en-AU" sz="2000" i="1"/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rad>
                  </m:oMath>
                </a14:m>
                <a:r>
                  <a:rPr lang="en-AU" sz="200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General product formula can give error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000" smtClean="0"/>
                  <a:t> for time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/>
                  <a:t>F</a:t>
                </a:r>
                <a:r>
                  <a:rPr lang="en-AU" sz="2000" smtClean="0"/>
                  <a:t>or time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smtClean="0"/>
                  <a:t> the error is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000" smtClean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To bound the error as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000" smtClean="0"/>
                  <a:t> the value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 smtClean="0"/>
                  <a:t> scales as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1+1/2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000" smtClean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The complexity is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sz="2000" smtClean="0"/>
                  <a:t>.</a:t>
                </a:r>
                <a:endParaRPr lang="en-AU" sz="2000"/>
              </a:p>
              <a:p>
                <a:pPr>
                  <a:spcBef>
                    <a:spcPts val="1200"/>
                  </a:spcBef>
                </a:pPr>
                <a:endParaRPr lang="en-AU" sz="2000" smtClean="0"/>
              </a:p>
              <a:p>
                <a:pPr>
                  <a:spcBef>
                    <a:spcPts val="1200"/>
                  </a:spcBef>
                </a:pPr>
                <a:endParaRPr lang="en-AU" sz="200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0800" y="1197621"/>
                <a:ext cx="8761045" cy="5660378"/>
              </a:xfrm>
              <a:blipFill rotWithShape="0">
                <a:blip r:embed="rId3"/>
                <a:stretch>
                  <a:fillRect l="-209" t="-4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29415" y="0"/>
            <a:ext cx="1414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2007</a:t>
            </a:r>
          </a:p>
          <a:p>
            <a:pPr algn="r"/>
            <a:r>
              <a:rPr lang="en-AU" sz="1400" dirty="0" smtClean="0"/>
              <a:t>Berry, </a:t>
            </a:r>
            <a:r>
              <a:rPr lang="en-AU" sz="1400" dirty="0" err="1" smtClean="0"/>
              <a:t>Ahokas</a:t>
            </a:r>
            <a:r>
              <a:rPr lang="en-AU" sz="1400" dirty="0" smtClean="0"/>
              <a:t>, Cleve, Sanders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7224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Higher-order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0801" y="1254265"/>
                <a:ext cx="8863200" cy="5603734"/>
              </a:xfrm>
            </p:spPr>
            <p:txBody>
              <a:bodyPr lIns="90000" rIns="0"/>
              <a:lstStyle/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1+1/2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000" smtClean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The complexity is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sz="200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For Sukuki product formulae, we have an additional factor in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AU" sz="2000" smtClean="0"/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1+1/2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000" smtClean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The complexity then needs to be multiplied by a further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AU" sz="20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AU" sz="200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The overall complexity scales as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1+1/2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000" smtClean="0"/>
              </a:p>
              <a:p>
                <a:pPr eaLnBrk="1" hangingPunct="1">
                  <a:spcBef>
                    <a:spcPts val="600"/>
                  </a:spcBef>
                </a:pPr>
                <a:endParaRPr lang="en-AU" sz="2000" smtClean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en-AU" sz="2000" smtClean="0"/>
                  <a:t>We can also take an optimal value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rad>
                  </m:oMath>
                </a14:m>
                <a:r>
                  <a:rPr lang="en-AU" sz="2000" smtClean="0"/>
                  <a:t>, which gives scaling</a:t>
                </a:r>
              </a:p>
              <a:p>
                <a:pPr marL="0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‖"/>
                          <m:endChr m:val="‖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[2</m:t>
                          </m:r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AU" sz="2000"/>
              </a:p>
              <a:p>
                <a:pPr eaLnBrk="1" hangingPunct="1">
                  <a:spcBef>
                    <a:spcPts val="600"/>
                  </a:spcBef>
                </a:pPr>
                <a:endParaRPr lang="en-AU" sz="2000"/>
              </a:p>
              <a:p>
                <a:pPr>
                  <a:spcBef>
                    <a:spcPts val="1200"/>
                  </a:spcBef>
                </a:pPr>
                <a:endParaRPr lang="en-AU" sz="2000" smtClean="0"/>
              </a:p>
              <a:p>
                <a:pPr>
                  <a:spcBef>
                    <a:spcPts val="1200"/>
                  </a:spcBef>
                </a:pPr>
                <a:endParaRPr lang="en-AU" sz="2000"/>
              </a:p>
            </p:txBody>
          </p:sp>
        </mc:Choice>
        <mc:Fallback xmlns="">
          <p:sp>
            <p:nvSpPr>
              <p:cNvPr id="79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0801" y="1254265"/>
                <a:ext cx="8863200" cy="5603734"/>
              </a:xfrm>
              <a:blipFill rotWithShape="0">
                <a:blip r:embed="rId2"/>
                <a:stretch>
                  <a:fillRect l="-2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29415" y="0"/>
            <a:ext cx="1414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2007</a:t>
            </a:r>
          </a:p>
          <a:p>
            <a:pPr algn="r"/>
            <a:r>
              <a:rPr lang="en-AU" sz="1400" dirty="0" smtClean="0"/>
              <a:t>Berry, </a:t>
            </a:r>
            <a:r>
              <a:rPr lang="en-AU" sz="1400" dirty="0" err="1" smtClean="0"/>
              <a:t>Ahokas</a:t>
            </a:r>
            <a:r>
              <a:rPr lang="en-AU" sz="1400" dirty="0" smtClean="0"/>
              <a:t>, Cleve, Sanders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8213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67667"/>
                <a:ext cx="5568353" cy="2840237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Consider a large system of linear equations: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AU" sz="1800" b="1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First assume that the matrix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1800" dirty="0" smtClean="0"/>
                  <a:t> is </a:t>
                </a:r>
                <a:r>
                  <a:rPr lang="en-AU" sz="1800" dirty="0" err="1" smtClean="0"/>
                  <a:t>Hermitian</a:t>
                </a:r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It is possible to simulate Hamiltonian evolution under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1800" dirty="0" smtClean="0"/>
                  <a:t> for time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18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𝑖𝐴𝑡</m:t>
                        </m:r>
                      </m:sup>
                    </m:sSup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Encode the initial state in the form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|ℓ〉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67667"/>
                <a:ext cx="5568353" cy="2840237"/>
              </a:xfrm>
              <a:blipFill rotWithShape="0">
                <a:blip r:embed="rId2"/>
                <a:stretch>
                  <a:fillRect l="-110" t="-12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2009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92533" y="4017108"/>
            <a:ext cx="163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Harrow, Hassidim &amp; Lloyd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79" y="938260"/>
            <a:ext cx="3248321" cy="2165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8" b="21223"/>
          <a:stretch/>
        </p:blipFill>
        <p:spPr>
          <a:xfrm>
            <a:off x="7527654" y="514350"/>
            <a:ext cx="1616346" cy="160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 b="14449"/>
          <a:stretch/>
        </p:blipFill>
        <p:spPr>
          <a:xfrm>
            <a:off x="7535468" y="2117969"/>
            <a:ext cx="1604703" cy="1889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335140" y="3923322"/>
                <a:ext cx="7363014" cy="2934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The state can also be written in terms of </a:t>
                </a:r>
                <a:r>
                  <a:rPr lang="en-AU" sz="1800" kern="0" smtClean="0"/>
                  <a:t>the eigenvectors </a:t>
                </a:r>
                <a:r>
                  <a:rPr lang="en-AU" sz="1800" kern="0" dirty="0" smtClean="0"/>
                  <a:t>of </a:t>
                </a:r>
                <a14:m>
                  <m:oMath xmlns:m="http://schemas.openxmlformats.org/officeDocument/2006/math">
                    <m:r>
                      <a:rPr lang="en-AU" sz="1800" i="1" kern="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1800" kern="0" dirty="0" smtClean="0"/>
                  <a:t> as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kern="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We can obtain the solution </a:t>
                </a:r>
                <a14:m>
                  <m:oMath xmlns:m="http://schemas.openxmlformats.org/officeDocument/2006/math"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b="1" i="1" kern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1800" kern="0" dirty="0" smtClean="0"/>
                  <a:t> if we can divide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kern="0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kern="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Use the phase estimation technique to place 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kern="0" dirty="0" smtClean="0"/>
                  <a:t> in an ancillary register to obtain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〉|</m:t>
                          </m:r>
                          <m:sSub>
                            <m:sSubPr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kern="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40" y="3923322"/>
                <a:ext cx="7363014" cy="2934677"/>
              </a:xfrm>
              <a:prstGeom prst="rect">
                <a:avLst/>
              </a:prstGeom>
              <a:blipFill rotWithShape="0">
                <a:blip r:embed="rId6"/>
                <a:stretch>
                  <a:fillRect l="-83" t="-12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55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034810"/>
                <a:ext cx="5568353" cy="2840237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Use the phase estimation technique to place 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dirty="0"/>
                  <a:t> in an ancillary register to obtain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Append an </a:t>
                </a:r>
                <a:r>
                  <a:rPr lang="en-AU" sz="1800" dirty="0" err="1" smtClean="0"/>
                  <a:t>ancilla</a:t>
                </a:r>
                <a:r>
                  <a:rPr lang="en-AU" sz="1800" dirty="0" smtClean="0"/>
                  <a:t> and rotate it according to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dirty="0" smtClean="0"/>
                  <a:t> to obtain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  <m:d>
                            <m:d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rad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034810"/>
                <a:ext cx="5568353" cy="2840237"/>
              </a:xfrm>
              <a:blipFill rotWithShape="0">
                <a:blip r:embed="rId2"/>
                <a:stretch>
                  <a:fillRect l="-110" t="-1288" b="-12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2009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92533" y="4017108"/>
            <a:ext cx="163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Harrow, Hassidim &amp; Lloyd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79" y="938260"/>
            <a:ext cx="3248321" cy="2165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8" b="21223"/>
          <a:stretch/>
        </p:blipFill>
        <p:spPr>
          <a:xfrm>
            <a:off x="7527654" y="514350"/>
            <a:ext cx="1616346" cy="160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 b="14449"/>
          <a:stretch/>
        </p:blipFill>
        <p:spPr>
          <a:xfrm>
            <a:off x="7535468" y="2117969"/>
            <a:ext cx="1604703" cy="1889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327326" y="3875047"/>
                <a:ext cx="7208142" cy="2982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Invert the phase estimation technique to remove 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kern="0" dirty="0" smtClean="0"/>
                  <a:t> from the ancillary register, giving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  <m:d>
                            <m:d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rad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|1〉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Use amplitude amplification to amplify the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|0〉</m:t>
                    </m:r>
                  </m:oMath>
                </a14:m>
                <a:r>
                  <a:rPr lang="en-AU" sz="1800" kern="0" dirty="0" smtClean="0"/>
                  <a:t> component on the </a:t>
                </a:r>
                <a:r>
                  <a:rPr lang="en-AU" sz="1800" kern="0" dirty="0" err="1" smtClean="0"/>
                  <a:t>ancilla</a:t>
                </a:r>
                <a:r>
                  <a:rPr lang="en-AU" sz="1800" kern="0" dirty="0" smtClean="0"/>
                  <a:t>, giving a state proportional to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|ℓ〉</m:t>
                          </m:r>
                        </m:e>
                      </m:nary>
                    </m:oMath>
                  </m:oMathPara>
                </a14:m>
                <a:endParaRPr lang="en-AU" sz="1800" kern="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6" y="3875047"/>
                <a:ext cx="7208142" cy="2982953"/>
              </a:xfrm>
              <a:prstGeom prst="rect">
                <a:avLst/>
              </a:prstGeom>
              <a:blipFill rotWithShape="0">
                <a:blip r:embed="rId6"/>
                <a:stretch>
                  <a:fillRect l="-85" t="-12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03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71539" y="1566257"/>
                <a:ext cx="5568353" cy="5053374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AU" sz="1800" dirty="0" smtClean="0"/>
                  <a:t>What about non-</a:t>
                </a:r>
                <a:r>
                  <a:rPr lang="en-AU" sz="1800" dirty="0" err="1" smtClean="0"/>
                  <a:t>Hermitian</a:t>
                </a:r>
                <a:r>
                  <a:rPr lang="en-AU" sz="1800" dirty="0" smtClean="0"/>
                  <a:t>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1800" dirty="0" smtClean="0"/>
                  <a:t>?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AU" sz="1800" dirty="0" smtClean="0"/>
                  <a:t>Construct a </a:t>
                </a:r>
                <a:r>
                  <a:rPr lang="en-AU" sz="1800" dirty="0" err="1" smtClean="0"/>
                  <a:t>blockwise</a:t>
                </a:r>
                <a:r>
                  <a:rPr lang="en-AU" sz="1800" dirty="0" smtClean="0"/>
                  <a:t> matrix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The inverse of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sz="1800" dirty="0" smtClean="0"/>
                  <a:t> is then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AU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AU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†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AU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AU" sz="1800" dirty="0" smtClean="0"/>
                  <a:t>This means that</a:t>
                </a: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AU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AU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AU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†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AU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AU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AU" sz="1800" dirty="0" smtClean="0"/>
                  <a:t>In terms of the state</a:t>
                </a:r>
                <a:endParaRPr lang="en-AU" sz="1800" dirty="0"/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|0〉|</m:t>
                      </m:r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〉↦|1〉|</m:t>
                      </m:r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1539" y="1566257"/>
                <a:ext cx="5568353" cy="5053374"/>
              </a:xfrm>
              <a:blipFill rotWithShape="0">
                <a:blip r:embed="rId2"/>
                <a:stretch>
                  <a:fillRect l="-110" t="-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2009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92533" y="4017108"/>
            <a:ext cx="163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Harrow, Hassidim &amp; Lloyd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79" y="938260"/>
            <a:ext cx="3248321" cy="2165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8" b="21223"/>
          <a:stretch/>
        </p:blipFill>
        <p:spPr>
          <a:xfrm>
            <a:off x="7527654" y="514350"/>
            <a:ext cx="1616346" cy="160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 b="14449"/>
          <a:stretch/>
        </p:blipFill>
        <p:spPr>
          <a:xfrm>
            <a:off x="7535468" y="2117969"/>
            <a:ext cx="1604703" cy="18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034810"/>
                <a:ext cx="5568353" cy="2492907"/>
              </a:xfrm>
            </p:spPr>
            <p:txBody>
              <a:bodyPr/>
              <a:lstStyle/>
              <a:p>
                <a:pPr marL="0" indent="0" algn="ctr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2000" b="1" dirty="0" smtClean="0"/>
                  <a:t>Complexity Analysis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smtClean="0"/>
                  <a:t>We need to examine:</a:t>
                </a:r>
                <a:endParaRPr lang="en-AU" sz="18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dirty="0" smtClean="0"/>
                  <a:t>The complexity of simulating the Hamiltonian to estimate the phase.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dirty="0" smtClean="0"/>
                  <a:t>The accuracy needed for the phase estimate.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1800" dirty="0" smtClean="0"/>
                  <a:t>The possibility of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dirty="0" smtClean="0"/>
                  <a:t> being greater than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1800" dirty="0" smtClean="0"/>
                  <a:t>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034810"/>
                <a:ext cx="5568353" cy="2492907"/>
              </a:xfrm>
              <a:blipFill rotWithShape="0">
                <a:blip r:embed="rId2"/>
                <a:stretch>
                  <a:fillRect l="-110" t="-12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2009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92533" y="4017108"/>
            <a:ext cx="163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Harrow, Hassidim &amp; Lloyd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79" y="938260"/>
            <a:ext cx="3248321" cy="2165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8" b="21223"/>
          <a:stretch/>
        </p:blipFill>
        <p:spPr>
          <a:xfrm>
            <a:off x="7527654" y="514350"/>
            <a:ext cx="1616346" cy="160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5058" b="14449"/>
          <a:stretch/>
        </p:blipFill>
        <p:spPr>
          <a:xfrm>
            <a:off x="7535468" y="2117969"/>
            <a:ext cx="1604703" cy="1889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327326" y="3446585"/>
                <a:ext cx="5685056" cy="3411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kern="0" dirty="0" smtClean="0"/>
                  <a:t>The complexity of simulating the Hamiltonian for time </a:t>
                </a:r>
                <a14:m>
                  <m:oMath xmlns:m="http://schemas.openxmlformats.org/officeDocument/2006/math">
                    <m:r>
                      <a:rPr lang="en-AU" sz="1800" i="1" kern="0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1800" kern="0" dirty="0" smtClean="0"/>
                  <a:t> is approximately </a:t>
                </a:r>
                <a14:m>
                  <m:oMath xmlns:m="http://schemas.openxmlformats.org/officeDocument/2006/math"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begChr m:val="‖"/>
                        <m:endChr m:val="‖"/>
                        <m:ctrlPr>
                          <a:rPr lang="en-AU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AU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800" b="0" i="0" kern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1800" kern="0" dirty="0" smtClean="0"/>
                  <a:t>.</a:t>
                </a:r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To obtain accuracy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AU" sz="1800" dirty="0" smtClean="0"/>
                  <a:t> in the estimate of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AU" sz="1800" dirty="0" smtClean="0"/>
                  <a:t>, the Hamiltonian needs to be simulated for time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We actually need to multiply the state coefficients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 ker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sz="1800" ker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AU" sz="1800" b="0" i="0" kern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kern="0" dirty="0" smtClean="0"/>
                  <a:t>,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AU" sz="1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dirty="0" smtClean="0"/>
                  <a:t>To obtain accuracy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1800" kern="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sz="18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AU" sz="18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sz="1800" kern="0" dirty="0" smtClean="0"/>
                  <a:t>, we need accuracy </a:t>
                </a:r>
                <a14:m>
                  <m:oMath xmlns:m="http://schemas.openxmlformats.org/officeDocument/2006/math"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𝜀</m:t>
                    </m:r>
                    <m:sSubSup>
                      <m:sSubSupPr>
                        <m:ctrlPr>
                          <a:rPr lang="en-AU" sz="1800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AU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sz="18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AU" sz="18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1800" kern="0" dirty="0" smtClean="0"/>
                  <a:t> in the estimate of </a:t>
                </a:r>
                <a14:m>
                  <m:oMath xmlns:m="http://schemas.openxmlformats.org/officeDocument/2006/math"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AU" sz="1800" kern="0" dirty="0" smtClean="0"/>
                  <a:t>.</a:t>
                </a:r>
                <a:endParaRPr lang="en-AU" sz="1800" kern="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6" y="3446585"/>
                <a:ext cx="5685056" cy="3411416"/>
              </a:xfrm>
              <a:prstGeom prst="rect">
                <a:avLst/>
              </a:prstGeom>
              <a:blipFill rotWithShape="0">
                <a:blip r:embed="rId6"/>
                <a:stretch>
                  <a:fillRect l="-107" t="-8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98500" y="5017063"/>
                <a:ext cx="2864580" cy="106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kern="0" smtClean="0"/>
                  <a:t>Final complexity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:=</m:t>
                      </m:r>
                      <m:f>
                        <m:f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AU" sz="2000" ker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AU" sz="2000" ker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AU" sz="2000" kern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500" y="5017063"/>
                <a:ext cx="2864580" cy="1069524"/>
              </a:xfrm>
              <a:prstGeom prst="rect">
                <a:avLst/>
              </a:prstGeom>
              <a:blipFill rotWithShape="0">
                <a:blip r:embed="rId7"/>
                <a:stretch>
                  <a:fillRect l="-2340" t="-22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06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18672</TotalTime>
  <Words>1325</Words>
  <Application>Microsoft Office PowerPoint</Application>
  <PresentationFormat>On-screen Show (4:3)</PresentationFormat>
  <Paragraphs>413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Unicode MS</vt:lpstr>
      <vt:lpstr>Times New Roman</vt:lpstr>
      <vt:lpstr>Cambria</vt:lpstr>
      <vt:lpstr>Cambria Math</vt:lpstr>
      <vt:lpstr>Symbol</vt:lpstr>
      <vt:lpstr>Wingdings</vt:lpstr>
      <vt:lpstr>Arial</vt:lpstr>
      <vt:lpstr>Bold Stripes</vt:lpstr>
      <vt:lpstr>Equation</vt:lpstr>
      <vt:lpstr>Lecture 3: Quantum simulation algorithms</vt:lpstr>
      <vt:lpstr>Simulation of Hamiltonians</vt:lpstr>
      <vt:lpstr>Simulation of Hamiltonians</vt:lpstr>
      <vt:lpstr>Higher-order simulation</vt:lpstr>
      <vt:lpstr>Higher-order simulation</vt:lpstr>
      <vt:lpstr>Solving linear systems</vt:lpstr>
      <vt:lpstr>Solving linear systems</vt:lpstr>
      <vt:lpstr>Solving linear systems</vt:lpstr>
      <vt:lpstr>Solving linear systems</vt:lpstr>
      <vt:lpstr>Differential equations</vt:lpstr>
      <vt:lpstr>Quantum walks</vt:lpstr>
      <vt:lpstr>Quantum walk on a graph</vt:lpstr>
      <vt:lpstr>Quantum walk on a graph</vt:lpstr>
      <vt:lpstr>Quantum walk on a graph</vt:lpstr>
      <vt:lpstr>Quantum walk on a graph</vt:lpstr>
      <vt:lpstr>NAND tree quantum walk</vt:lpstr>
      <vt:lpstr>NAND tree quantum walk</vt:lpstr>
      <vt:lpstr>NAND tree quantum walk</vt:lpstr>
      <vt:lpstr>Simulating quantum walks</vt:lpstr>
      <vt:lpstr>Decomposing the Hamiltonian</vt:lpstr>
      <vt:lpstr>Decomposing the Hamiltonian</vt:lpstr>
      <vt:lpstr>Graph colouring</vt:lpstr>
      <vt:lpstr>Graph colouring</vt:lpstr>
      <vt:lpstr>General Hamiltonian oracles</vt:lpstr>
      <vt:lpstr>Simulating 1-sparse case</vt:lpstr>
      <vt:lpstr>Simulating 1-sparse case</vt:lpstr>
      <vt:lpstr>Simulating 1-sparse case</vt:lpstr>
      <vt:lpstr>Applications</vt:lpstr>
      <vt:lpstr>Implementing unitaries</vt:lpstr>
      <vt:lpstr>Quantum simulation via walks</vt:lpstr>
      <vt:lpstr>Szegedy Quantum Walk</vt:lpstr>
      <vt:lpstr>Szegedy Quantum Walk</vt:lpstr>
      <vt:lpstr>Szegedy walk for simulation</vt:lpstr>
      <vt:lpstr>Szegedy walk for simulation</vt:lpstr>
    </vt:vector>
  </TitlesOfParts>
  <Company>Geoff Pryde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</dc:creator>
  <cp:lastModifiedBy>Dominic</cp:lastModifiedBy>
  <cp:revision>1223</cp:revision>
  <dcterms:created xsi:type="dcterms:W3CDTF">2007-02-05T04:44:00Z</dcterms:created>
  <dcterms:modified xsi:type="dcterms:W3CDTF">2013-06-23T23:21:44Z</dcterms:modified>
</cp:coreProperties>
</file>