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sldIdLst>
    <p:sldId id="558" r:id="rId2"/>
    <p:sldId id="580" r:id="rId3"/>
    <p:sldId id="699" r:id="rId4"/>
    <p:sldId id="661" r:id="rId5"/>
    <p:sldId id="662" r:id="rId6"/>
    <p:sldId id="663" r:id="rId7"/>
    <p:sldId id="659" r:id="rId8"/>
    <p:sldId id="664" r:id="rId9"/>
    <p:sldId id="581" r:id="rId10"/>
    <p:sldId id="585" r:id="rId11"/>
    <p:sldId id="586" r:id="rId12"/>
    <p:sldId id="605" r:id="rId13"/>
    <p:sldId id="606" r:id="rId14"/>
    <p:sldId id="607" r:id="rId15"/>
    <p:sldId id="616" r:id="rId16"/>
    <p:sldId id="608" r:id="rId17"/>
    <p:sldId id="609" r:id="rId18"/>
    <p:sldId id="610" r:id="rId19"/>
    <p:sldId id="600" r:id="rId20"/>
    <p:sldId id="602" r:id="rId21"/>
    <p:sldId id="611" r:id="rId22"/>
    <p:sldId id="601" r:id="rId23"/>
    <p:sldId id="604" r:id="rId24"/>
    <p:sldId id="700" r:id="rId25"/>
    <p:sldId id="698" r:id="rId26"/>
    <p:sldId id="692" r:id="rId27"/>
    <p:sldId id="695" r:id="rId28"/>
    <p:sldId id="696" r:id="rId29"/>
    <p:sldId id="697" r:id="rId30"/>
    <p:sldId id="572" r:id="rId31"/>
    <p:sldId id="573" r:id="rId32"/>
    <p:sldId id="574" r:id="rId33"/>
    <p:sldId id="575" r:id="rId34"/>
    <p:sldId id="576" r:id="rId35"/>
    <p:sldId id="577" r:id="rId36"/>
    <p:sldId id="612" r:id="rId37"/>
    <p:sldId id="70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B8B8"/>
    <a:srgbClr val="FFE389"/>
    <a:srgbClr val="CCFFCC"/>
    <a:srgbClr val="FFCCFF"/>
    <a:srgbClr val="00841F"/>
    <a:srgbClr val="F4C1B8"/>
    <a:srgbClr val="B08600"/>
    <a:srgbClr val="FEC200"/>
    <a:srgbClr val="F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00" autoAdjust="0"/>
  </p:normalViewPr>
  <p:slideViewPr>
    <p:cSldViewPr snapToGrid="0">
      <p:cViewPr varScale="1">
        <p:scale>
          <a:sx n="113" d="100"/>
          <a:sy n="113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36E66-5C21-44C9-93E9-79CEAC2A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51717C7-6441-4513-9AA6-C30BC52728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107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48075" y="22479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CA" smtClean="0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3413125"/>
            <a:ext cx="4437062" cy="2562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3CE0-CB5F-4E6C-8A38-0C8BD723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19063"/>
            <a:ext cx="2039938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19063"/>
            <a:ext cx="5970587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5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0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76350"/>
            <a:ext cx="3978275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276350"/>
            <a:ext cx="3979862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6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3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5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hidden">
          <a:xfrm>
            <a:off x="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hidden">
          <a:xfrm>
            <a:off x="15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hidden">
          <a:xfrm>
            <a:off x="30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hidden">
          <a:xfrm>
            <a:off x="43815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hidden">
          <a:xfrm>
            <a:off x="60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hidden">
          <a:xfrm>
            <a:off x="76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hidden">
          <a:xfrm>
            <a:off x="91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hidden">
          <a:xfrm>
            <a:off x="106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hidden">
          <a:xfrm>
            <a:off x="121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hidden">
          <a:xfrm>
            <a:off x="137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hidden">
          <a:xfrm>
            <a:off x="152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hidden">
          <a:xfrm>
            <a:off x="167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hidden">
          <a:xfrm>
            <a:off x="182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hidden">
          <a:xfrm>
            <a:off x="198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hidden">
          <a:xfrm>
            <a:off x="213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hidden">
          <a:xfrm>
            <a:off x="228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hidden">
          <a:xfrm>
            <a:off x="243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hidden">
          <a:xfrm>
            <a:off x="259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hidden">
          <a:xfrm>
            <a:off x="274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hidden">
          <a:xfrm>
            <a:off x="289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hidden">
          <a:xfrm>
            <a:off x="304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hidden">
          <a:xfrm>
            <a:off x="320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hidden">
          <a:xfrm>
            <a:off x="335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hidden">
          <a:xfrm>
            <a:off x="350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hidden">
          <a:xfrm>
            <a:off x="365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hidden">
          <a:xfrm>
            <a:off x="381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hidden">
          <a:xfrm>
            <a:off x="396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hidden">
          <a:xfrm>
            <a:off x="411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hidden">
          <a:xfrm>
            <a:off x="426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hidden">
          <a:xfrm>
            <a:off x="441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hidden">
          <a:xfrm>
            <a:off x="457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hidden">
          <a:xfrm>
            <a:off x="472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8" name="Rectangle 35"/>
          <p:cNvSpPr>
            <a:spLocks noChangeArrowheads="1"/>
          </p:cNvSpPr>
          <p:nvPr/>
        </p:nvSpPr>
        <p:spPr bwMode="hidden">
          <a:xfrm>
            <a:off x="487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hidden">
          <a:xfrm>
            <a:off x="502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0" name="Rectangle 37"/>
          <p:cNvSpPr>
            <a:spLocks noChangeArrowheads="1"/>
          </p:cNvSpPr>
          <p:nvPr/>
        </p:nvSpPr>
        <p:spPr bwMode="hidden">
          <a:xfrm>
            <a:off x="518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1" name="Rectangle 38"/>
          <p:cNvSpPr>
            <a:spLocks noChangeArrowheads="1"/>
          </p:cNvSpPr>
          <p:nvPr/>
        </p:nvSpPr>
        <p:spPr bwMode="hidden">
          <a:xfrm>
            <a:off x="533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2" name="Rectangle 39"/>
          <p:cNvSpPr>
            <a:spLocks noChangeArrowheads="1"/>
          </p:cNvSpPr>
          <p:nvPr/>
        </p:nvSpPr>
        <p:spPr bwMode="hidden">
          <a:xfrm>
            <a:off x="548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3" name="Rectangle 40"/>
          <p:cNvSpPr>
            <a:spLocks noChangeArrowheads="1"/>
          </p:cNvSpPr>
          <p:nvPr/>
        </p:nvSpPr>
        <p:spPr bwMode="hidden">
          <a:xfrm>
            <a:off x="563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4" name="Rectangle 41"/>
          <p:cNvSpPr>
            <a:spLocks noChangeArrowheads="1"/>
          </p:cNvSpPr>
          <p:nvPr/>
        </p:nvSpPr>
        <p:spPr bwMode="hidden">
          <a:xfrm>
            <a:off x="579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5" name="Rectangle 42"/>
          <p:cNvSpPr>
            <a:spLocks noChangeArrowheads="1"/>
          </p:cNvSpPr>
          <p:nvPr/>
        </p:nvSpPr>
        <p:spPr bwMode="hidden">
          <a:xfrm>
            <a:off x="594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6" name="Rectangle 43"/>
          <p:cNvSpPr>
            <a:spLocks noChangeArrowheads="1"/>
          </p:cNvSpPr>
          <p:nvPr/>
        </p:nvSpPr>
        <p:spPr bwMode="hidden">
          <a:xfrm>
            <a:off x="609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7" name="Rectangle 44"/>
          <p:cNvSpPr>
            <a:spLocks noChangeArrowheads="1"/>
          </p:cNvSpPr>
          <p:nvPr/>
        </p:nvSpPr>
        <p:spPr bwMode="hidden">
          <a:xfrm>
            <a:off x="624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hidden">
          <a:xfrm>
            <a:off x="640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hidden">
          <a:xfrm>
            <a:off x="655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hidden">
          <a:xfrm>
            <a:off x="670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hidden">
          <a:xfrm>
            <a:off x="685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hidden">
          <a:xfrm>
            <a:off x="701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hidden">
          <a:xfrm>
            <a:off x="716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hidden">
          <a:xfrm>
            <a:off x="731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hidden">
          <a:xfrm>
            <a:off x="746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hidden">
          <a:xfrm>
            <a:off x="762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hidden">
          <a:xfrm>
            <a:off x="777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hidden">
          <a:xfrm>
            <a:off x="792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hidden">
          <a:xfrm>
            <a:off x="807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hidden">
          <a:xfrm>
            <a:off x="822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hidden">
          <a:xfrm>
            <a:off x="838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hidden">
          <a:xfrm>
            <a:off x="853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hidden">
          <a:xfrm>
            <a:off x="868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hidden">
          <a:xfrm>
            <a:off x="883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hidden">
          <a:xfrm>
            <a:off x="899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hidden">
          <a:xfrm>
            <a:off x="681038" y="0"/>
            <a:ext cx="8462962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blackGray">
          <a:xfrm>
            <a:off x="0" y="962025"/>
            <a:ext cx="6950075" cy="74613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9063"/>
            <a:ext cx="8162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76350"/>
            <a:ext cx="8110537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5350" y="628650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12" Type="http://schemas.openxmlformats.org/officeDocument/2006/relationships/image" Target="../media/image41.png"/><Relationship Id="rId7" Type="http://schemas.openxmlformats.org/officeDocument/2006/relationships/image" Target="../media/image29.png"/><Relationship Id="rId17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9" Type="http://schemas.openxmlformats.org/officeDocument/2006/relationships/image" Target="../media/image37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39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6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34" Type="http://schemas.openxmlformats.org/officeDocument/2006/relationships/image" Target="../media/image44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6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6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34" Type="http://schemas.openxmlformats.org/officeDocument/2006/relationships/image" Target="../media/image11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5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41.png"/><Relationship Id="rId26" Type="http://schemas.openxmlformats.org/officeDocument/2006/relationships/image" Target="../media/image108.png"/><Relationship Id="rId39" Type="http://schemas.openxmlformats.org/officeDocument/2006/relationships/image" Target="../media/image124.png"/><Relationship Id="rId3" Type="http://schemas.openxmlformats.org/officeDocument/2006/relationships/image" Target="../media/image1002.png"/><Relationship Id="rId21" Type="http://schemas.openxmlformats.org/officeDocument/2006/relationships/image" Target="../media/image103.png"/><Relationship Id="rId34" Type="http://schemas.openxmlformats.org/officeDocument/2006/relationships/image" Target="../media/image120.png"/><Relationship Id="rId7" Type="http://schemas.openxmlformats.org/officeDocument/2006/relationships/image" Target="../media/image730.png"/><Relationship Id="rId12" Type="http://schemas.openxmlformats.org/officeDocument/2006/relationships/image" Target="../media/image781.png"/><Relationship Id="rId17" Type="http://schemas.openxmlformats.org/officeDocument/2006/relationships/image" Target="../media/image831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image" Target="../media/image101.png"/><Relationship Id="rId2" Type="http://schemas.openxmlformats.org/officeDocument/2006/relationships/image" Target="../media/image69.png"/><Relationship Id="rId16" Type="http://schemas.openxmlformats.org/officeDocument/2006/relationships/image" Target="../media/image821.png"/><Relationship Id="rId20" Type="http://schemas.openxmlformats.org/officeDocument/2006/relationships/image" Target="../media/image102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1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23.png"/><Relationship Id="rId40" Type="http://schemas.openxmlformats.org/officeDocument/2006/relationships/image" Target="../media/image119.png"/><Relationship Id="rId5" Type="http://schemas.openxmlformats.org/officeDocument/2006/relationships/image" Target="../media/image710.png"/><Relationship Id="rId15" Type="http://schemas.openxmlformats.org/officeDocument/2006/relationships/image" Target="../media/image811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36" Type="http://schemas.openxmlformats.org/officeDocument/2006/relationships/image" Target="../media/image122.png"/><Relationship Id="rId10" Type="http://schemas.openxmlformats.org/officeDocument/2006/relationships/image" Target="../media/image761.png"/><Relationship Id="rId19" Type="http://schemas.openxmlformats.org/officeDocument/2006/relationships/image" Target="../media/image1012.png"/><Relationship Id="rId31" Type="http://schemas.openxmlformats.org/officeDocument/2006/relationships/image" Target="../media/image113.png"/><Relationship Id="rId4" Type="http://schemas.openxmlformats.org/officeDocument/2006/relationships/image" Target="../media/image700.png"/><Relationship Id="rId9" Type="http://schemas.openxmlformats.org/officeDocument/2006/relationships/image" Target="../media/image751.png"/><Relationship Id="rId14" Type="http://schemas.openxmlformats.org/officeDocument/2006/relationships/image" Target="../media/image800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18" Type="http://schemas.openxmlformats.org/officeDocument/2006/relationships/image" Target="../media/image841.png"/><Relationship Id="rId26" Type="http://schemas.openxmlformats.org/officeDocument/2006/relationships/image" Target="../media/image119.png"/><Relationship Id="rId3" Type="http://schemas.openxmlformats.org/officeDocument/2006/relationships/image" Target="../media/image1002.png"/><Relationship Id="rId21" Type="http://schemas.openxmlformats.org/officeDocument/2006/relationships/image" Target="../media/image120.png"/><Relationship Id="rId7" Type="http://schemas.openxmlformats.org/officeDocument/2006/relationships/image" Target="../media/image730.png"/><Relationship Id="rId12" Type="http://schemas.openxmlformats.org/officeDocument/2006/relationships/image" Target="../media/image781.png"/><Relationship Id="rId17" Type="http://schemas.openxmlformats.org/officeDocument/2006/relationships/image" Target="../media/image831.png"/><Relationship Id="rId25" Type="http://schemas.openxmlformats.org/officeDocument/2006/relationships/image" Target="../media/image125.png"/><Relationship Id="rId2" Type="http://schemas.openxmlformats.org/officeDocument/2006/relationships/image" Target="../media/image69.png"/><Relationship Id="rId16" Type="http://schemas.openxmlformats.org/officeDocument/2006/relationships/image" Target="../media/image821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1.png"/><Relationship Id="rId24" Type="http://schemas.openxmlformats.org/officeDocument/2006/relationships/image" Target="../media/image123.png"/><Relationship Id="rId5" Type="http://schemas.openxmlformats.org/officeDocument/2006/relationships/image" Target="../media/image710.png"/><Relationship Id="rId15" Type="http://schemas.openxmlformats.org/officeDocument/2006/relationships/image" Target="../media/image811.png"/><Relationship Id="rId23" Type="http://schemas.openxmlformats.org/officeDocument/2006/relationships/image" Target="../media/image122.png"/><Relationship Id="rId10" Type="http://schemas.openxmlformats.org/officeDocument/2006/relationships/image" Target="../media/image761.png"/><Relationship Id="rId19" Type="http://schemas.openxmlformats.org/officeDocument/2006/relationships/image" Target="../media/image1012.png"/><Relationship Id="rId4" Type="http://schemas.openxmlformats.org/officeDocument/2006/relationships/image" Target="../media/image700.png"/><Relationship Id="rId9" Type="http://schemas.openxmlformats.org/officeDocument/2006/relationships/image" Target="../media/image751.png"/><Relationship Id="rId14" Type="http://schemas.openxmlformats.org/officeDocument/2006/relationships/image" Target="../media/image800.png"/><Relationship Id="rId22" Type="http://schemas.openxmlformats.org/officeDocument/2006/relationships/image" Target="../media/image121.png"/><Relationship Id="rId27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1.png"/><Relationship Id="rId13" Type="http://schemas.openxmlformats.org/officeDocument/2006/relationships/image" Target="../media/image800.png"/><Relationship Id="rId18" Type="http://schemas.openxmlformats.org/officeDocument/2006/relationships/image" Target="../media/image102.png"/><Relationship Id="rId26" Type="http://schemas.openxmlformats.org/officeDocument/2006/relationships/image" Target="../media/image124.png"/><Relationship Id="rId3" Type="http://schemas.openxmlformats.org/officeDocument/2006/relationships/image" Target="../media/image700.png"/><Relationship Id="rId21" Type="http://schemas.openxmlformats.org/officeDocument/2006/relationships/image" Target="../media/image123.png"/><Relationship Id="rId7" Type="http://schemas.openxmlformats.org/officeDocument/2006/relationships/image" Target="../media/image740.png"/><Relationship Id="rId12" Type="http://schemas.openxmlformats.org/officeDocument/2006/relationships/image" Target="../media/image790.png"/><Relationship Id="rId17" Type="http://schemas.openxmlformats.org/officeDocument/2006/relationships/image" Target="../media/image841.png"/><Relationship Id="rId25" Type="http://schemas.openxmlformats.org/officeDocument/2006/relationships/image" Target="../media/image119.png"/><Relationship Id="rId2" Type="http://schemas.openxmlformats.org/officeDocument/2006/relationships/image" Target="../media/image69.png"/><Relationship Id="rId16" Type="http://schemas.openxmlformats.org/officeDocument/2006/relationships/image" Target="../media/image831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1.png"/><Relationship Id="rId24" Type="http://schemas.openxmlformats.org/officeDocument/2006/relationships/image" Target="../media/image122.png"/><Relationship Id="rId5" Type="http://schemas.openxmlformats.org/officeDocument/2006/relationships/image" Target="../media/image720.png"/><Relationship Id="rId15" Type="http://schemas.openxmlformats.org/officeDocument/2006/relationships/image" Target="../media/image821.png"/><Relationship Id="rId23" Type="http://schemas.openxmlformats.org/officeDocument/2006/relationships/image" Target="../media/image121.png"/><Relationship Id="rId10" Type="http://schemas.openxmlformats.org/officeDocument/2006/relationships/image" Target="../media/image771.png"/><Relationship Id="rId19" Type="http://schemas.openxmlformats.org/officeDocument/2006/relationships/image" Target="../media/image110.png"/><Relationship Id="rId4" Type="http://schemas.openxmlformats.org/officeDocument/2006/relationships/image" Target="../media/image710.png"/><Relationship Id="rId9" Type="http://schemas.openxmlformats.org/officeDocument/2006/relationships/image" Target="../media/image761.png"/><Relationship Id="rId14" Type="http://schemas.openxmlformats.org/officeDocument/2006/relationships/image" Target="../media/image811.png"/><Relationship Id="rId22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1.png"/><Relationship Id="rId13" Type="http://schemas.openxmlformats.org/officeDocument/2006/relationships/image" Target="../media/image800.png"/><Relationship Id="rId18" Type="http://schemas.openxmlformats.org/officeDocument/2006/relationships/image" Target="../media/image102.png"/><Relationship Id="rId26" Type="http://schemas.openxmlformats.org/officeDocument/2006/relationships/image" Target="../media/image119.png"/><Relationship Id="rId3" Type="http://schemas.openxmlformats.org/officeDocument/2006/relationships/image" Target="../media/image700.png"/><Relationship Id="rId21" Type="http://schemas.openxmlformats.org/officeDocument/2006/relationships/image" Target="../media/image123.png"/><Relationship Id="rId7" Type="http://schemas.openxmlformats.org/officeDocument/2006/relationships/image" Target="../media/image740.png"/><Relationship Id="rId12" Type="http://schemas.openxmlformats.org/officeDocument/2006/relationships/image" Target="../media/image790.png"/><Relationship Id="rId17" Type="http://schemas.openxmlformats.org/officeDocument/2006/relationships/image" Target="../media/image841.png"/><Relationship Id="rId25" Type="http://schemas.openxmlformats.org/officeDocument/2006/relationships/image" Target="../media/image127.png"/><Relationship Id="rId2" Type="http://schemas.openxmlformats.org/officeDocument/2006/relationships/image" Target="../media/image69.png"/><Relationship Id="rId16" Type="http://schemas.openxmlformats.org/officeDocument/2006/relationships/image" Target="../media/image831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1.png"/><Relationship Id="rId24" Type="http://schemas.openxmlformats.org/officeDocument/2006/relationships/image" Target="../media/image122.png"/><Relationship Id="rId5" Type="http://schemas.openxmlformats.org/officeDocument/2006/relationships/image" Target="../media/image720.png"/><Relationship Id="rId15" Type="http://schemas.openxmlformats.org/officeDocument/2006/relationships/image" Target="../media/image821.png"/><Relationship Id="rId23" Type="http://schemas.openxmlformats.org/officeDocument/2006/relationships/image" Target="../media/image121.png"/><Relationship Id="rId10" Type="http://schemas.openxmlformats.org/officeDocument/2006/relationships/image" Target="../media/image771.png"/><Relationship Id="rId19" Type="http://schemas.openxmlformats.org/officeDocument/2006/relationships/image" Target="../media/image110.png"/><Relationship Id="rId4" Type="http://schemas.openxmlformats.org/officeDocument/2006/relationships/image" Target="../media/image710.png"/><Relationship Id="rId9" Type="http://schemas.openxmlformats.org/officeDocument/2006/relationships/image" Target="../media/image761.png"/><Relationship Id="rId14" Type="http://schemas.openxmlformats.org/officeDocument/2006/relationships/image" Target="../media/image811.png"/><Relationship Id="rId22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750.png"/><Relationship Id="rId18" Type="http://schemas.openxmlformats.org/officeDocument/2006/relationships/image" Target="../media/image1001.png"/><Relationship Id="rId3" Type="http://schemas.openxmlformats.org/officeDocument/2006/relationships/image" Target="../media/image126.png"/><Relationship Id="rId7" Type="http://schemas.openxmlformats.org/officeDocument/2006/relationships/image" Target="../media/image132.png"/><Relationship Id="rId17" Type="http://schemas.openxmlformats.org/officeDocument/2006/relationships/image" Target="../media/image1331.png"/><Relationship Id="rId2" Type="http://schemas.openxmlformats.org/officeDocument/2006/relationships/image" Target="../media/image128.png"/><Relationship Id="rId16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21.png"/><Relationship Id="rId5" Type="http://schemas.openxmlformats.org/officeDocument/2006/relationships/image" Target="../media/image130.png"/><Relationship Id="rId15" Type="http://schemas.openxmlformats.org/officeDocument/2006/relationships/image" Target="../media/image77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7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10" Type="http://schemas.openxmlformats.org/officeDocument/2006/relationships/image" Target="../media/image95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70.png"/><Relationship Id="rId7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5" Type="http://schemas.openxmlformats.org/officeDocument/2006/relationships/image" Target="../media/image990.png"/><Relationship Id="rId10" Type="http://schemas.openxmlformats.org/officeDocument/2006/relationships/image" Target="../media/image1040.png"/><Relationship Id="rId4" Type="http://schemas.openxmlformats.org/officeDocument/2006/relationships/image" Target="../media/image980.png"/><Relationship Id="rId9" Type="http://schemas.openxmlformats.org/officeDocument/2006/relationships/image" Target="../media/image10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1160.png"/><Relationship Id="rId18" Type="http://schemas.openxmlformats.org/officeDocument/2006/relationships/image" Target="../media/image1211.png"/><Relationship Id="rId3" Type="http://schemas.openxmlformats.org/officeDocument/2006/relationships/image" Target="../media/image1060.png"/><Relationship Id="rId21" Type="http://schemas.openxmlformats.org/officeDocument/2006/relationships/image" Target="../media/image1240.png"/><Relationship Id="rId7" Type="http://schemas.openxmlformats.org/officeDocument/2006/relationships/image" Target="../media/image1100.png"/><Relationship Id="rId12" Type="http://schemas.openxmlformats.org/officeDocument/2006/relationships/image" Target="../media/image1150.png"/><Relationship Id="rId17" Type="http://schemas.openxmlformats.org/officeDocument/2006/relationships/image" Target="../media/image1200.png"/><Relationship Id="rId2" Type="http://schemas.openxmlformats.org/officeDocument/2006/relationships/image" Target="../media/image1050.png"/><Relationship Id="rId16" Type="http://schemas.openxmlformats.org/officeDocument/2006/relationships/image" Target="../media/image1190.png"/><Relationship Id="rId20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11" Type="http://schemas.openxmlformats.org/officeDocument/2006/relationships/image" Target="../media/image1140.png"/><Relationship Id="rId24" Type="http://schemas.openxmlformats.org/officeDocument/2006/relationships/image" Target="../media/image1270.png"/><Relationship Id="rId5" Type="http://schemas.openxmlformats.org/officeDocument/2006/relationships/image" Target="../media/image1080.png"/><Relationship Id="rId15" Type="http://schemas.openxmlformats.org/officeDocument/2006/relationships/image" Target="../media/image1180.png"/><Relationship Id="rId23" Type="http://schemas.openxmlformats.org/officeDocument/2006/relationships/image" Target="../media/image1260.png"/><Relationship Id="rId10" Type="http://schemas.openxmlformats.org/officeDocument/2006/relationships/image" Target="../media/image1130.png"/><Relationship Id="rId19" Type="http://schemas.openxmlformats.org/officeDocument/2006/relationships/image" Target="../media/image1220.png"/><Relationship Id="rId4" Type="http://schemas.openxmlformats.org/officeDocument/2006/relationships/image" Target="../media/image1070.png"/><Relationship Id="rId9" Type="http://schemas.openxmlformats.org/officeDocument/2006/relationships/image" Target="../media/image1120.png"/><Relationship Id="rId14" Type="http://schemas.openxmlformats.org/officeDocument/2006/relationships/image" Target="../media/image1170.png"/><Relationship Id="rId22" Type="http://schemas.openxmlformats.org/officeDocument/2006/relationships/image" Target="../media/image12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9676" y="667265"/>
            <a:ext cx="6174774" cy="131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mtClean="0"/>
              <a:t>Polylog Hamiltonian </a:t>
            </a:r>
            <a:r>
              <a:rPr lang="en-AU" dirty="0" smtClean="0"/>
              <a:t>simulation</a:t>
            </a:r>
            <a:endParaRPr lang="en-CA" sz="45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12845" y="3140148"/>
            <a:ext cx="35718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600" dirty="0">
                <a:solidFill>
                  <a:schemeClr val="folHlink"/>
                </a:solidFill>
              </a:rPr>
              <a:t>    Dominic Berry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1800" i="1" dirty="0">
                <a:solidFill>
                  <a:srgbClr val="0000FF"/>
                </a:solidFill>
              </a:rPr>
              <a:t>Macquarie University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696902" y="4556944"/>
            <a:ext cx="25133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 dirty="0" smtClean="0"/>
              <a:t>Richard Cleve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1600" i="1" smtClean="0">
                <a:solidFill>
                  <a:srgbClr val="0000FF"/>
                </a:solidFill>
              </a:rPr>
              <a:t>IQC</a:t>
            </a:r>
            <a:endParaRPr lang="en-CA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 smtClean="0"/>
              <a:t>Rolando </a:t>
            </a:r>
            <a:r>
              <a:rPr lang="en-CA" sz="2000" dirty="0" err="1" smtClean="0"/>
              <a:t>Somma</a:t>
            </a:r>
            <a:endParaRPr lang="en-CA" sz="20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000" i="1">
                <a:solidFill>
                  <a:srgbClr val="0000FF"/>
                </a:solidFill>
              </a:rPr>
              <a:t> </a:t>
            </a:r>
            <a:r>
              <a:rPr lang="en-CA" sz="2000" i="1" smtClean="0">
                <a:solidFill>
                  <a:srgbClr val="0000FF"/>
                </a:solidFill>
              </a:rPr>
              <a:t> </a:t>
            </a:r>
            <a:r>
              <a:rPr lang="en-CA" sz="1600" i="1" smtClean="0">
                <a:solidFill>
                  <a:srgbClr val="0000FF"/>
                </a:solidFill>
              </a:rPr>
              <a:t>LANL</a:t>
            </a:r>
            <a:endParaRPr lang="en-CA" sz="2000" dirty="0" smtClean="0"/>
          </a:p>
        </p:txBody>
      </p:sp>
      <p:pic>
        <p:nvPicPr>
          <p:cNvPr id="4102" name="Picture 21" descr="mq-inline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2846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42870" r="10751" b="5999"/>
          <a:stretch/>
        </p:blipFill>
        <p:spPr>
          <a:xfrm>
            <a:off x="0" y="6022310"/>
            <a:ext cx="2183027" cy="8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7600" y="1120346"/>
                <a:ext cx="8111067" cy="4464908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obtain scaling as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polylog</m:t>
                          </m:r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Advances over prior work: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The scaling is </a:t>
                </a:r>
                <a:r>
                  <a:rPr lang="en-AU" sz="1800" dirty="0" err="1" smtClean="0"/>
                  <a:t>polylog</a:t>
                </a:r>
                <a:r>
                  <a:rPr lang="en-AU" sz="1800" dirty="0" smtClean="0"/>
                  <a:t> in the error – something which has never been achieved before.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The scaling is only </a:t>
                </a:r>
                <a:r>
                  <a:rPr lang="en-AU" sz="1800" dirty="0" err="1" smtClean="0"/>
                  <a:t>polylog</a:t>
                </a:r>
                <a:r>
                  <a:rPr lang="en-AU" sz="1800" dirty="0" smtClean="0"/>
                  <a:t> in the derivative of the Hamiltonian – independence had been achieved before, but at the expense of poor scaling in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1800" dirty="0" smtClean="0"/>
                  <a:t> [5].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The scaling is linear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up to a </a:t>
                </a:r>
                <a:r>
                  <a:rPr lang="en-AU" sz="1800" dirty="0" err="1" smtClean="0"/>
                  <a:t>polylog</a:t>
                </a:r>
                <a:r>
                  <a:rPr lang="en-AU" sz="1800" dirty="0" smtClean="0"/>
                  <a:t> factor – linear scaling had been achieved before, but with poor scaling in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1800" dirty="0" smtClean="0"/>
                  <a:t> [3].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The scaling in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1800" dirty="0" smtClean="0"/>
                  <a:t> is better than has been achieved before, except in [3].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7600" y="1120346"/>
                <a:ext cx="8111067" cy="4464908"/>
              </a:xfrm>
              <a:blipFill rotWithShape="0">
                <a:blip r:embed="rId2"/>
                <a:stretch>
                  <a:fillRect l="-75" t="-8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585254"/>
            <a:ext cx="9144000" cy="127274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CA" sz="1600" dirty="0" smtClean="0"/>
              <a:t>[1] D. W. Berry, G. </a:t>
            </a:r>
            <a:r>
              <a:rPr lang="en-CA" sz="1600" dirty="0" err="1" smtClean="0"/>
              <a:t>Ahokas</a:t>
            </a:r>
            <a:r>
              <a:rPr lang="en-CA" sz="1600" dirty="0" smtClean="0"/>
              <a:t>, R. Cleve, and B. C. Sanders, </a:t>
            </a:r>
            <a:r>
              <a:rPr lang="en-AU" sz="1600" dirty="0" smtClean="0"/>
              <a:t>Comm. Math. Phys. </a:t>
            </a:r>
            <a:r>
              <a:rPr lang="en-AU" sz="1600" b="1" dirty="0"/>
              <a:t>270</a:t>
            </a:r>
            <a:r>
              <a:rPr lang="en-AU" sz="1600" dirty="0"/>
              <a:t>, 359 (2007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[2] A. M</a:t>
            </a:r>
            <a:r>
              <a:rPr lang="en-AU" sz="1600" dirty="0"/>
              <a:t>. Childs and R. Kothari</a:t>
            </a:r>
            <a:r>
              <a:rPr lang="en-AU" sz="1600" dirty="0" smtClean="0"/>
              <a:t>, TQC 2010</a:t>
            </a:r>
            <a:r>
              <a:rPr lang="en-AU" sz="1600" dirty="0"/>
              <a:t>,</a:t>
            </a:r>
            <a:r>
              <a:rPr lang="en-AU" sz="1600" dirty="0" smtClean="0"/>
              <a:t> </a:t>
            </a:r>
            <a:r>
              <a:rPr lang="en-AU" sz="1600" dirty="0"/>
              <a:t>Lecture Notes in Computer Science </a:t>
            </a:r>
            <a:r>
              <a:rPr lang="en-AU" sz="1600" b="1" dirty="0"/>
              <a:t>6519</a:t>
            </a:r>
            <a:r>
              <a:rPr lang="en-AU" sz="1600" dirty="0"/>
              <a:t>, 94 (2011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[3] D</a:t>
            </a:r>
            <a:r>
              <a:rPr lang="en-AU" sz="1600" dirty="0"/>
              <a:t>. W. Berry and A. M. </a:t>
            </a:r>
            <a:r>
              <a:rPr lang="en-AU" sz="1600" dirty="0" smtClean="0"/>
              <a:t>Childs, </a:t>
            </a:r>
            <a:r>
              <a:rPr lang="en-AU" sz="1600" dirty="0"/>
              <a:t>Quantum </a:t>
            </a:r>
            <a:r>
              <a:rPr lang="en-AU" sz="1600" dirty="0" smtClean="0"/>
              <a:t>Information and Computation </a:t>
            </a:r>
            <a:r>
              <a:rPr lang="en-AU" sz="1600" b="1" dirty="0"/>
              <a:t>12</a:t>
            </a:r>
            <a:r>
              <a:rPr lang="en-AU" sz="1600" dirty="0"/>
              <a:t>, 29 (2012</a:t>
            </a:r>
            <a:r>
              <a:rPr lang="en-AU" sz="1600" dirty="0" smtClean="0"/>
              <a:t>).</a:t>
            </a:r>
            <a:endParaRPr lang="en-AU" sz="1600" dirty="0"/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[4] N</a:t>
            </a:r>
            <a:r>
              <a:rPr lang="en-AU" sz="1600" dirty="0"/>
              <a:t>. </a:t>
            </a:r>
            <a:r>
              <a:rPr lang="en-AU" sz="1600" dirty="0" err="1"/>
              <a:t>Wiebe</a:t>
            </a:r>
            <a:r>
              <a:rPr lang="en-AU" sz="1600" dirty="0"/>
              <a:t>, D. W. Berry, </a:t>
            </a:r>
            <a:r>
              <a:rPr lang="en-AU" sz="1600" dirty="0" smtClean="0"/>
              <a:t>P. </a:t>
            </a:r>
            <a:r>
              <a:rPr lang="en-AU" sz="1600" dirty="0" err="1" smtClean="0"/>
              <a:t>Høyer</a:t>
            </a:r>
            <a:r>
              <a:rPr lang="en-AU" sz="1600" dirty="0" smtClean="0"/>
              <a:t>, and B</a:t>
            </a:r>
            <a:r>
              <a:rPr lang="en-AU" sz="1600" dirty="0"/>
              <a:t>. C. Sanders</a:t>
            </a:r>
            <a:r>
              <a:rPr lang="en-AU" sz="1600" dirty="0" smtClean="0"/>
              <a:t>, J. Phys</a:t>
            </a:r>
            <a:r>
              <a:rPr lang="en-AU" sz="1600" dirty="0"/>
              <a:t>. A: Math. </a:t>
            </a:r>
            <a:r>
              <a:rPr lang="en-AU" sz="1600" dirty="0" err="1"/>
              <a:t>Theor</a:t>
            </a:r>
            <a:r>
              <a:rPr lang="en-AU" sz="1600" dirty="0"/>
              <a:t>. </a:t>
            </a:r>
            <a:r>
              <a:rPr lang="en-AU" sz="1600" b="1" dirty="0"/>
              <a:t>43</a:t>
            </a:r>
            <a:r>
              <a:rPr lang="en-AU" sz="1600" dirty="0"/>
              <a:t>, 065203 (2010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[5] D</a:t>
            </a:r>
            <a:r>
              <a:rPr lang="en-AU" sz="1600" dirty="0"/>
              <a:t>. </a:t>
            </a:r>
            <a:r>
              <a:rPr lang="en-AU" sz="1600" dirty="0" err="1"/>
              <a:t>Poulin</a:t>
            </a:r>
            <a:r>
              <a:rPr lang="en-AU" sz="1600" dirty="0"/>
              <a:t>, A. </a:t>
            </a:r>
            <a:r>
              <a:rPr lang="en-AU" sz="1600" dirty="0" err="1"/>
              <a:t>Qarry</a:t>
            </a:r>
            <a:r>
              <a:rPr lang="en-AU" sz="1600" dirty="0"/>
              <a:t>, R. D. </a:t>
            </a:r>
            <a:r>
              <a:rPr lang="en-AU" sz="1600" dirty="0" err="1"/>
              <a:t>Somma</a:t>
            </a:r>
            <a:r>
              <a:rPr lang="en-AU" sz="1600" dirty="0"/>
              <a:t>, and F. </a:t>
            </a:r>
            <a:r>
              <a:rPr lang="en-AU" sz="1600" dirty="0" err="1" smtClean="0"/>
              <a:t>Verstraete</a:t>
            </a:r>
            <a:r>
              <a:rPr lang="en-AU" sz="1600" dirty="0" smtClean="0"/>
              <a:t>, </a:t>
            </a:r>
            <a:r>
              <a:rPr lang="en-AU" sz="1600" dirty="0"/>
              <a:t>Phys. Rev. </a:t>
            </a:r>
            <a:r>
              <a:rPr lang="en-AU" sz="1600" dirty="0" err="1"/>
              <a:t>Lett</a:t>
            </a:r>
            <a:r>
              <a:rPr lang="en-AU" sz="1600" dirty="0"/>
              <a:t>. </a:t>
            </a:r>
            <a:r>
              <a:rPr lang="en-AU" sz="1600" b="1" dirty="0"/>
              <a:t>106</a:t>
            </a:r>
            <a:r>
              <a:rPr lang="en-AU" sz="1600" dirty="0"/>
              <a:t>, 170501 (2011).</a:t>
            </a:r>
          </a:p>
        </p:txBody>
      </p:sp>
    </p:spTree>
    <p:extLst>
      <p:ext uri="{BB962C8B-B14F-4D97-AF65-F5344CB8AC3E}">
        <p14:creationId xmlns:p14="http://schemas.microsoft.com/office/powerpoint/2010/main" val="74569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7600" y="1120346"/>
                <a:ext cx="8111067" cy="416285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obtain scaling as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polylog</m:t>
                          </m:r>
                        </m:e>
                      </m:d>
                    </m:oMath>
                  </m:oMathPara>
                </a14:m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Method: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Decompose Hamiltonian into 1-sparse Hamiltonians as in [1].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Use a low-order Lie-Trotter expansion of the evolution into a product of evolutions under these self-inverse Hamiltonians.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/>
                  <a:t>Further decompose Hamiltonian into a sum of self-inverse Hamiltonians.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Use method from [2] to turn Trotter decomposition into discrete steps at a superposition of times.</a:t>
                </a:r>
              </a:p>
              <a:p>
                <a:pPr marL="541338" indent="-269875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1800" dirty="0" smtClean="0"/>
                  <a:t>Use method from [3] to perform measurements efficiently.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7600" y="1120346"/>
                <a:ext cx="8111067" cy="4162854"/>
              </a:xfrm>
              <a:blipFill rotWithShape="0">
                <a:blip r:embed="rId2"/>
                <a:stretch>
                  <a:fillRect l="-75" t="-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757333"/>
            <a:ext cx="9144000" cy="110066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CA" sz="1600" dirty="0" smtClean="0"/>
              <a:t>[1] </a:t>
            </a:r>
            <a:r>
              <a:rPr lang="en-CA" sz="1600" dirty="0"/>
              <a:t>D. W. Berry, G. </a:t>
            </a:r>
            <a:r>
              <a:rPr lang="en-CA" sz="1600" dirty="0" err="1"/>
              <a:t>Ahokas</a:t>
            </a:r>
            <a:r>
              <a:rPr lang="en-CA" sz="1600" dirty="0"/>
              <a:t>, R. Cleve, and B. C. Sanders, </a:t>
            </a:r>
            <a:r>
              <a:rPr lang="en-AU" sz="1600" dirty="0"/>
              <a:t>Comm. Math. Phys. </a:t>
            </a:r>
            <a:r>
              <a:rPr lang="en-AU" sz="1600" b="1" dirty="0"/>
              <a:t>270</a:t>
            </a:r>
            <a:r>
              <a:rPr lang="en-AU" sz="1600" dirty="0"/>
              <a:t>, 359 (2007). </a:t>
            </a:r>
            <a:endParaRPr lang="en-AU" sz="1600" dirty="0" smtClean="0"/>
          </a:p>
          <a:p>
            <a:r>
              <a:rPr lang="en-AU" sz="1600" dirty="0" smtClean="0"/>
              <a:t>[2] R</a:t>
            </a:r>
            <a:r>
              <a:rPr lang="en-AU" sz="1600" dirty="0"/>
              <a:t>. Cleve, D. </a:t>
            </a:r>
            <a:r>
              <a:rPr lang="en-AU" sz="1600" dirty="0" err="1"/>
              <a:t>Gottesman</a:t>
            </a:r>
            <a:r>
              <a:rPr lang="en-AU" sz="1600" dirty="0"/>
              <a:t>, M. </a:t>
            </a:r>
            <a:r>
              <a:rPr lang="en-AU" sz="1600" dirty="0" err="1"/>
              <a:t>Mosca</a:t>
            </a:r>
            <a:r>
              <a:rPr lang="en-AU" sz="1600" dirty="0"/>
              <a:t>, R. </a:t>
            </a:r>
            <a:r>
              <a:rPr lang="en-AU" sz="1600" dirty="0" err="1"/>
              <a:t>Somma</a:t>
            </a:r>
            <a:r>
              <a:rPr lang="en-AU" sz="1600" dirty="0"/>
              <a:t>, and D. </a:t>
            </a:r>
            <a:r>
              <a:rPr lang="en-AU" sz="1600" dirty="0" err="1" smtClean="0"/>
              <a:t>Yonge-Mallo</a:t>
            </a:r>
            <a:r>
              <a:rPr lang="en-AU" sz="1600" dirty="0" smtClean="0"/>
              <a:t>, </a:t>
            </a:r>
            <a:r>
              <a:rPr lang="en-AU" sz="1600" dirty="0"/>
              <a:t>In Proc. 41st ACM Symposium on Theory of Computing, pp. </a:t>
            </a:r>
            <a:r>
              <a:rPr lang="en-AU" sz="1600" dirty="0" smtClean="0"/>
              <a:t>409-416 </a:t>
            </a:r>
            <a:r>
              <a:rPr lang="en-AU" sz="1600" dirty="0"/>
              <a:t>(2009</a:t>
            </a:r>
            <a:r>
              <a:rPr lang="en-AU" sz="1600" dirty="0" smtClean="0"/>
              <a:t>).</a:t>
            </a:r>
          </a:p>
          <a:p>
            <a:r>
              <a:rPr lang="en-AU" sz="1600" dirty="0" smtClean="0"/>
              <a:t>[3] </a:t>
            </a:r>
            <a:r>
              <a:rPr lang="en-AU" sz="1600" dirty="0"/>
              <a:t>D.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347667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4016905"/>
            <a:ext cx="872067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42666" y="2455333"/>
            <a:ext cx="872067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rgbClr val="FFE38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 smtClean="0"/>
              <a:t>1. Decompose Hamiltonian to 1-sparse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57801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Sparse Hamiltonian has no more than </a:t>
                </a: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1800" dirty="0" smtClean="0"/>
                  <a:t> nonzero elements in any row or column, e.g. </a:t>
                </a: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A 1-sparse Hamiltonian has no more than one nonzero element.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could decompose Hamiltonian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solidFill>
                              <a:srgbClr val="B08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solidFill>
                              <a:srgbClr val="B086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B08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800" dirty="0" smtClean="0"/>
                  <a:t> shown in blue and yellow.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In general we can decompose into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AU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800" dirty="0" smtClean="0"/>
                  <a:t> parts.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57801"/>
              </a:xfrm>
              <a:blipFill rotWithShape="0">
                <a:blip r:embed="rId2"/>
                <a:stretch>
                  <a:fillRect l="-75" t="-5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76769" y="6501210"/>
            <a:ext cx="8390462" cy="355599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CA" sz="1600" dirty="0" smtClean="0"/>
              <a:t>D</a:t>
            </a:r>
            <a:r>
              <a:rPr lang="en-CA" sz="1600" dirty="0"/>
              <a:t>. W. Berry, G. </a:t>
            </a:r>
            <a:r>
              <a:rPr lang="en-CA" sz="1600" dirty="0" err="1"/>
              <a:t>Ahokas</a:t>
            </a:r>
            <a:r>
              <a:rPr lang="en-CA" sz="1600" dirty="0"/>
              <a:t>, R. Cleve, and B. C. Sanders, </a:t>
            </a:r>
            <a:r>
              <a:rPr lang="en-AU" sz="1600" dirty="0"/>
              <a:t>Comm. Math. Phys. </a:t>
            </a:r>
            <a:r>
              <a:rPr lang="en-AU" sz="1600" b="1" dirty="0"/>
              <a:t>270</a:t>
            </a:r>
            <a:r>
              <a:rPr lang="en-AU" sz="1600" dirty="0"/>
              <a:t>, 359 (2007). </a:t>
            </a:r>
            <a:endParaRPr lang="en-AU" sz="1600" dirty="0" smtClean="0"/>
          </a:p>
        </p:txBody>
      </p:sp>
      <p:pic>
        <p:nvPicPr>
          <p:cNvPr id="6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315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156201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further divide the 1-sparse Hamiltonian into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1800" dirty="0" smtClean="0"/>
                  <a:t>,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solidFill>
                          <a:srgbClr val="00841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AU" sz="1800" dirty="0" smtClean="0"/>
                  <a:t> components, in this example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The </a:t>
                </a:r>
                <a14:m>
                  <m:oMath xmlns:m="http://schemas.openxmlformats.org/officeDocument/2006/math">
                    <m:r>
                      <a:rPr lang="en-AU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1800" i="1" dirty="0">
                        <a:solidFill>
                          <a:srgbClr val="00841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components are proportional to Pauli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AU" sz="1800" dirty="0" smtClean="0"/>
                  <a:t> matrices in each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AU" sz="1800" dirty="0" smtClean="0"/>
                  <a:t>subspace.</a:t>
                </a: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The </a:t>
                </a:r>
                <a14:m>
                  <m:oMath xmlns:m="http://schemas.openxmlformats.org/officeDocument/2006/math">
                    <m:r>
                      <a:rPr lang="en-AU" sz="18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component is a phase shift in a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AU" sz="1800" dirty="0" smtClean="0"/>
                  <a:t> subspace.</a:t>
                </a:r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156201"/>
              </a:xfrm>
              <a:blipFill rotWithShape="0">
                <a:blip r:embed="rId2"/>
                <a:stretch>
                  <a:fillRect l="-75" t="-591" r="-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1799" y="1598196"/>
            <a:ext cx="165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off-diagonal real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37400" y="1900237"/>
            <a:ext cx="23600" cy="538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92960" y="4154597"/>
            <a:ext cx="127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841F"/>
                </a:solidFill>
              </a:rPr>
              <a:t>off-diagonal imaginary</a:t>
            </a:r>
            <a:endParaRPr lang="en-AU" sz="1600" dirty="0">
              <a:solidFill>
                <a:srgbClr val="00841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1440996" y="4330172"/>
            <a:ext cx="2394404" cy="164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41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289555" y="4570095"/>
            <a:ext cx="1658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on-diagonal real</a:t>
            </a:r>
            <a:endParaRPr lang="en-A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4955477" y="3316553"/>
            <a:ext cx="319189" cy="1263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TextBox 8198"/>
              <p:cNvSpPr txBox="1"/>
              <p:nvPr/>
            </p:nvSpPr>
            <p:spPr>
              <a:xfrm>
                <a:off x="954087" y="2967137"/>
                <a:ext cx="3551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199" name="TextBox 8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7" y="2967137"/>
                <a:ext cx="35516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517" r="-5172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 flipV="1">
            <a:off x="1205106" y="3604419"/>
            <a:ext cx="640627" cy="581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41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6" name="Straight Arrow Connector 8195"/>
          <p:cNvCxnSpPr/>
          <p:nvPr/>
        </p:nvCxnSpPr>
        <p:spPr bwMode="auto">
          <a:xfrm flipH="1" flipV="1">
            <a:off x="4657952" y="3031065"/>
            <a:ext cx="79181" cy="1548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179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775200" y="4992874"/>
            <a:ext cx="423266" cy="601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Consider </a:t>
                </a:r>
                <a:r>
                  <a:rPr lang="en-AU" sz="1800" dirty="0"/>
                  <a:t>j</a:t>
                </a:r>
                <a:r>
                  <a:rPr lang="en-AU" sz="1800" dirty="0" smtClean="0"/>
                  <a:t>ust the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1800" dirty="0" smtClean="0"/>
                  <a:t> component.  We further decompose it into components of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AU" sz="1800" dirty="0" smtClean="0"/>
                  <a:t>.  Then we can approximate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  <a:blipFill rotWithShape="0">
                <a:blip r:embed="rId2"/>
                <a:stretch>
                  <a:fillRect l="-75" t="-577" r="-9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4753" y="2967137"/>
                <a:ext cx="525978" cy="321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53" y="2967137"/>
                <a:ext cx="525978" cy="321178"/>
              </a:xfrm>
              <a:prstGeom prst="rect">
                <a:avLst/>
              </a:prstGeom>
              <a:blipFill rotWithShape="0">
                <a:blip r:embed="rId4"/>
                <a:stretch>
                  <a:fillRect l="-10465" r="-3488" b="-13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53200" y="5411869"/>
            <a:ext cx="198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take component 2</a:t>
            </a:r>
            <a:endParaRPr lang="en-AU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198466" y="5594007"/>
            <a:ext cx="1354735" cy="233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005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775200" y="4992874"/>
            <a:ext cx="423266" cy="601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53200" y="5411869"/>
            <a:ext cx="198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take component 2</a:t>
            </a:r>
            <a:endParaRPr lang="en-AU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198466" y="5594007"/>
            <a:ext cx="1354735" cy="233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Consider </a:t>
                </a:r>
                <a:r>
                  <a:rPr lang="en-AU" sz="1800" dirty="0"/>
                  <a:t>j</a:t>
                </a:r>
                <a:r>
                  <a:rPr lang="en-AU" sz="1800" dirty="0" smtClean="0"/>
                  <a:t>ust the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1800" dirty="0" smtClean="0"/>
                  <a:t> component.  We further decompose it into components of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AU" sz="180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AU" sz="1800" dirty="0" smtClean="0"/>
                  <a:t>.  Then we can approximate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  <a:blipFill rotWithShape="0">
                <a:blip r:embed="rId2"/>
                <a:stretch>
                  <a:fillRect l="-75" t="-577" r="-9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0822" y="2967137"/>
                <a:ext cx="673454" cy="321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2" y="2967137"/>
                <a:ext cx="673454" cy="321178"/>
              </a:xfrm>
              <a:prstGeom prst="rect">
                <a:avLst/>
              </a:prstGeom>
              <a:blipFill rotWithShape="0">
                <a:blip r:embed="rId4"/>
                <a:stretch>
                  <a:fillRect l="-7207" r="-2703" b="-13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93" r="-7143" b="-33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893" r="-7143" b="-33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00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To obtain self-inverse matrices, we want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sz="1800" dirty="0" smtClean="0"/>
                  <a:t> or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1800" dirty="0" smtClean="0"/>
                  <a:t> to appear in each column once.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further expand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    0=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  <a:blipFill rotWithShape="0">
                <a:blip r:embed="rId2"/>
                <a:stretch>
                  <a:fillRect l="-75" t="-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0822" y="2967137"/>
                <a:ext cx="673454" cy="321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2" y="2967137"/>
                <a:ext cx="673454" cy="321178"/>
              </a:xfrm>
              <a:prstGeom prst="rect">
                <a:avLst/>
              </a:prstGeom>
              <a:blipFill rotWithShape="0">
                <a:blip r:embed="rId4"/>
                <a:stretch>
                  <a:fillRect l="-7207" r="-2703" b="-13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93" r="-7143" b="-33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893" r="-7143" b="-33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5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2534" y="5012267"/>
            <a:ext cx="249465" cy="592667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31267" y="4995333"/>
            <a:ext cx="414866" cy="592667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To obtain self-inverse matrices, we want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sz="1800" dirty="0" smtClean="0"/>
                  <a:t> or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1800" dirty="0" smtClean="0"/>
                  <a:t> to appear in each column once.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further expand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    0=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To make it 1-sparse we fill in on the diagonal as needed.</a:t>
                </a:r>
                <a:endParaRPr lang="en-AU" sz="180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  <a:blipFill rotWithShape="0">
                <a:blip r:embed="rId2"/>
                <a:stretch>
                  <a:fillRect l="-75" t="-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0428" y="1879601"/>
                <a:ext cx="48090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28" y="1879601"/>
                <a:ext cx="48090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127" r="-11392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20465" y="3037153"/>
                <a:ext cx="48090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65" y="3037153"/>
                <a:ext cx="48090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392" r="-10127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41301" y="2703976"/>
                <a:ext cx="48090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01" y="2703976"/>
                <a:ext cx="48090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127" r="-11392"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416" y="2967137"/>
                <a:ext cx="848181" cy="321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,2,+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6" y="2967137"/>
                <a:ext cx="848181" cy="321178"/>
              </a:xfrm>
              <a:prstGeom prst="rect">
                <a:avLst/>
              </a:prstGeom>
              <a:blipFill rotWithShape="0">
                <a:blip r:embed="rId7"/>
                <a:stretch>
                  <a:fillRect l="-5755" r="-2158" b="-13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11" y="4011416"/>
                <a:ext cx="67326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818" r="-8182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600" y="2444849"/>
                <a:ext cx="67326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818" r="-8182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311254" y="4412657"/>
            <a:ext cx="136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t</a:t>
            </a:r>
            <a:r>
              <a:rPr lang="en-AU" sz="1800" dirty="0" smtClean="0"/>
              <a:t>ake first component</a:t>
            </a:r>
            <a:endParaRPr lang="en-AU" sz="1800" dirty="0"/>
          </a:p>
        </p:txBody>
      </p:sp>
      <p:cxnSp>
        <p:nvCxnSpPr>
          <p:cNvPr id="8192" name="Straight Arrow Connector 8191"/>
          <p:cNvCxnSpPr/>
          <p:nvPr/>
        </p:nvCxnSpPr>
        <p:spPr bwMode="auto">
          <a:xfrm flipH="1">
            <a:off x="5046133" y="4959075"/>
            <a:ext cx="313266" cy="53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6" name="Straight Arrow Connector 8195"/>
          <p:cNvCxnSpPr/>
          <p:nvPr/>
        </p:nvCxnSpPr>
        <p:spPr bwMode="auto">
          <a:xfrm>
            <a:off x="6613909" y="4995333"/>
            <a:ext cx="248625" cy="78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72629" y="2159228"/>
                <a:ext cx="48090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29" y="2159228"/>
                <a:ext cx="480901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127" r="-11392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68520" y="3316553"/>
                <a:ext cx="480901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1/4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20" y="3316553"/>
                <a:ext cx="48090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0127" r="-11392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3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34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6862534" y="5012267"/>
            <a:ext cx="249465" cy="592667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631267" y="4995333"/>
            <a:ext cx="414866" cy="592667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1254" y="4412657"/>
            <a:ext cx="136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t</a:t>
            </a:r>
            <a:r>
              <a:rPr lang="en-AU" sz="1800" dirty="0" smtClean="0"/>
              <a:t>ake first component</a:t>
            </a:r>
            <a:endParaRPr lang="en-AU" sz="18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046133" y="4959075"/>
            <a:ext cx="313266" cy="53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613909" y="4995333"/>
            <a:ext cx="248625" cy="78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" y="119063"/>
            <a:ext cx="9009067" cy="790575"/>
          </a:xfrm>
        </p:spPr>
        <p:txBody>
          <a:bodyPr/>
          <a:lstStyle/>
          <a:p>
            <a:pPr eaLnBrk="1" hangingPunct="1"/>
            <a:r>
              <a:rPr lang="en-AU" sz="4000" dirty="0"/>
              <a:t>2</a:t>
            </a:r>
            <a:r>
              <a:rPr lang="en-AU" sz="4000" dirty="0" smtClean="0"/>
              <a:t>. Decompose 1-sparse to self-inverse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To obtain self-inverse matrices, we want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sz="1800" dirty="0" smtClean="0"/>
                  <a:t> or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1800" dirty="0" smtClean="0"/>
                  <a:t> to appear in each column once.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endParaRPr lang="en-AU" sz="180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180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We further expand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                     0=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1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dirty="0" smtClean="0"/>
                  <a:t>To make it 1-sparse we fill in on the diagonal as needed.</a:t>
                </a:r>
                <a:endParaRPr lang="en-AU" sz="180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1200"/>
                  </a:spcAft>
                  <a:buNone/>
                </a:pPr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3537" y="1142999"/>
                <a:ext cx="8111067" cy="5274734"/>
              </a:xfrm>
              <a:blipFill rotWithShape="0">
                <a:blip r:embed="rId2"/>
                <a:stretch>
                  <a:fillRect l="-75" t="-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7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900237"/>
            <a:ext cx="71516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74732" y="2877176"/>
                <a:ext cx="339773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732" y="2877176"/>
                <a:ext cx="33977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091" r="-3636" b="-2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 bwMode="auto">
          <a:xfrm>
            <a:off x="3175001" y="4016905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31160" y="2455333"/>
            <a:ext cx="561840" cy="287866"/>
          </a:xfrm>
          <a:prstGeom prst="rect">
            <a:avLst/>
          </a:prstGeom>
          <a:solidFill>
            <a:srgbClr val="F4B8B8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85366" y="2455333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66999" y="216746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845733" y="3299619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736840" y="4016905"/>
            <a:ext cx="327159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7199" y="3011753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046133" y="2743199"/>
            <a:ext cx="6265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740399" y="1879601"/>
            <a:ext cx="5842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493000" y="2455333"/>
            <a:ext cx="321733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474242" y="190023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620495" y="3316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137400" y="4042306"/>
            <a:ext cx="4953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33489" y="2723887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215399" y="3031065"/>
            <a:ext cx="288000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31446" y="2173553"/>
            <a:ext cx="385171" cy="287866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05760" y="1879601"/>
                <a:ext cx="283732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</a:t>
                </a:r>
                <a:endParaRPr lang="en-AU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60" y="1879601"/>
                <a:ext cx="28373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6383" r="-4255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219321" y="3037153"/>
                <a:ext cx="283732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</a:t>
                </a:r>
                <a:endParaRPr lang="en-AU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21" y="3037153"/>
                <a:ext cx="28373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6383" r="-4255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40157" y="2703976"/>
                <a:ext cx="283732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</a:t>
                </a:r>
                <a:endParaRPr lang="en-A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57" y="2703976"/>
                <a:ext cx="283732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6383" r="-4255" b="-1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8416" y="2967137"/>
                <a:ext cx="848181" cy="321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,2,+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6" y="2967137"/>
                <a:ext cx="848181" cy="321178"/>
              </a:xfrm>
              <a:prstGeom prst="rect">
                <a:avLst/>
              </a:prstGeom>
              <a:blipFill rotWithShape="0">
                <a:blip r:embed="rId7"/>
                <a:stretch>
                  <a:fillRect l="-5755" r="-2158" b="-13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27085" y="4011416"/>
                <a:ext cx="405560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85" y="4011416"/>
                <a:ext cx="40556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3030" r="-12121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84502" y="2444849"/>
                <a:ext cx="405560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502" y="2444849"/>
                <a:ext cx="405560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493" r="-11940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79723" y="2159228"/>
                <a:ext cx="269304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23" y="2159228"/>
                <a:ext cx="269304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9091" r="-9091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75614" y="3316553"/>
                <a:ext cx="283732" cy="30777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</a:t>
                </a:r>
                <a:endParaRPr lang="en-A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14" y="3316553"/>
                <a:ext cx="283732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8696" r="-4348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0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93134" y="119063"/>
            <a:ext cx="8764592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3. Trotter expansion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3"/>
              <p:cNvSpPr txBox="1">
                <a:spLocks noChangeArrowheads="1"/>
              </p:cNvSpPr>
              <p:nvPr/>
            </p:nvSpPr>
            <p:spPr bwMode="auto">
              <a:xfrm>
                <a:off x="687600" y="1120346"/>
                <a:ext cx="8111067" cy="5483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1800" kern="0" dirty="0" smtClean="0"/>
                  <a:t>The Hamiltonian evolution is</a:t>
                </a:r>
              </a:p>
              <a:p>
                <a:pPr marL="0" indent="0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b="0" i="0" kern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b="0" kern="0" dirty="0" smtClean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kern="0" dirty="0" smtClean="0"/>
                  <a:t>More generally time-dependent evolution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kern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AU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)+</m:t>
                                      </m:r>
                                      <m:sSub>
                                        <m:sSubPr>
                                          <m:ctrlP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AU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AU" sz="1800" kern="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kern="0" dirty="0" smtClean="0"/>
                  <a:t>This can be thought of as the limit of a large number,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1800" kern="0" dirty="0" smtClean="0"/>
                  <a:t>, of small intervals.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AU" sz="1800" b="0" i="0" kern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1800" b="0" i="1" kern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AU" sz="1800" b="0" i="1" kern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AU" sz="1800" kern="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kern="0" dirty="0" smtClean="0"/>
                  <a:t>We can approximate the time evolution using finite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1800" kern="0" dirty="0" smtClean="0"/>
                  <a:t>.  The error scales as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000" ker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AU" sz="2000" i="1" ker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1800" kern="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AU" sz="1800" kern="0" dirty="0" smtClean="0"/>
                  <a:t>To bound error by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1800" kern="0" dirty="0" smtClean="0"/>
                  <a:t>, can use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 ker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AU" sz="2000" kern="0" dirty="0" smtClean="0"/>
              </a:p>
            </p:txBody>
          </p:sp>
        </mc:Choice>
        <mc:Fallback xmlns="">
          <p:sp>
            <p:nvSpPr>
              <p:cNvPr id="1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00" y="1120346"/>
                <a:ext cx="8111067" cy="5483654"/>
              </a:xfrm>
              <a:prstGeom prst="rect">
                <a:avLst/>
              </a:prstGeom>
              <a:blipFill rotWithShape="0">
                <a:blip r:embed="rId2"/>
                <a:stretch>
                  <a:fillRect l="-75" t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85537" y="2413000"/>
            <a:ext cx="52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Edwardian Script ITC" panose="030303020407070D0804" pitchFamily="66" charset="0"/>
              </a:rPr>
              <a:t>T</a:t>
            </a:r>
            <a:endParaRPr lang="en-AU" dirty="0">
              <a:latin typeface="Edwardian Script ITC" panose="030303020407070D08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5" y="2243722"/>
            <a:ext cx="166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</a:t>
            </a:r>
            <a:r>
              <a:rPr lang="en-AU" sz="2000" dirty="0" smtClean="0"/>
              <a:t>ime ordering</a:t>
            </a:r>
            <a:endParaRPr lang="en-AU" sz="20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2065869" y="2443777"/>
            <a:ext cx="778933" cy="104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69667" y="3581400"/>
                <a:ext cx="1253067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18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67" y="3581400"/>
                <a:ext cx="1253067" cy="668645"/>
              </a:xfrm>
              <a:prstGeom prst="rect">
                <a:avLst/>
              </a:prstGeom>
              <a:blipFill rotWithShape="0">
                <a:blip r:embed="rId3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3067" y="4808846"/>
                <a:ext cx="2465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8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7" y="4808846"/>
                <a:ext cx="24655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71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237450"/>
            <a:ext cx="5287962" cy="25892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AU" sz="2000" dirty="0" smtClean="0"/>
              <a:t>Quantum computers could give an </a:t>
            </a:r>
            <a:r>
              <a:rPr lang="en-AU" sz="2000" i="1" dirty="0" smtClean="0"/>
              <a:t>exponential</a:t>
            </a:r>
            <a:r>
              <a:rPr lang="en-AU" sz="2000" dirty="0" smtClean="0"/>
              <a:t> speedup in the simulation of quantum physical systems.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/>
              <a:t>This is the original reason why Feynman proposed the idea of quantum computers.</a:t>
            </a: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/>
              <a:t>The state of the system is encoded into the quantum computer.</a:t>
            </a:r>
          </a:p>
        </p:txBody>
      </p:sp>
      <p:pic>
        <p:nvPicPr>
          <p:cNvPr id="8196" name="Picture 65" descr="betala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057275"/>
            <a:ext cx="39782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6" descr="feynman-bon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3914259"/>
            <a:ext cx="19415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9" descr="ma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3" y="4004469"/>
            <a:ext cx="58054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6588" y="6575896"/>
            <a:ext cx="194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Richard Feynman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8660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 bwMode="auto">
              <a:xfrm>
                <a:off x="694800" y="1365878"/>
                <a:ext cx="8111067" cy="2854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endParaRPr lang="en-AU" sz="18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8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kern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kern="0" dirty="0"/>
                  <a:t> is self-inverse, so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18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1800" kern="0" dirty="0" smtClean="0"/>
                  <a:t>Implement the operation probabilistically with a control </a:t>
                </a:r>
                <a:r>
                  <a:rPr lang="en-AU" sz="1800" kern="0" dirty="0" err="1" smtClean="0"/>
                  <a:t>qubit</a:t>
                </a:r>
                <a:r>
                  <a:rPr lang="en-AU" sz="1800" kern="0" dirty="0" smtClean="0"/>
                  <a:t>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2000" b="0" kern="0" dirty="0" smtClean="0"/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00" y="1365878"/>
                <a:ext cx="8111067" cy="2854799"/>
              </a:xfrm>
              <a:prstGeom prst="rect">
                <a:avLst/>
              </a:prstGeom>
              <a:blipFill rotWithShape="0">
                <a:blip r:embed="rId2"/>
                <a:stretch>
                  <a:fillRect l="-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27000" y="4104493"/>
            <a:ext cx="9017000" cy="1989672"/>
            <a:chOff x="228601" y="2971795"/>
            <a:chExt cx="9017000" cy="1989672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3149601" y="3227326"/>
              <a:ext cx="290406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8601" y="2971795"/>
                  <a:ext cx="3047999" cy="439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rad>
                        <m:d>
                          <m:dPr>
                            <m:begChr m:val="|"/>
                            <m:endChr m:val="〉"/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rad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|1〉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2971795"/>
                  <a:ext cx="3047999" cy="4390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299200" y="3005663"/>
                  <a:ext cx="2946401" cy="439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rad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〈0|+</m:t>
                        </m:r>
                        <m:rad>
                          <m:radPr>
                            <m:degHide m:val="on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AU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rad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200" y="3005663"/>
                  <a:ext cx="2946401" cy="4390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27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lowchart: Delay 7"/>
            <p:cNvSpPr/>
            <p:nvPr/>
          </p:nvSpPr>
          <p:spPr bwMode="auto">
            <a:xfrm>
              <a:off x="6053667" y="3048000"/>
              <a:ext cx="355600" cy="367121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V="1">
              <a:off x="3149601" y="4708992"/>
              <a:ext cx="290406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>
              <a:endCxn id="12" idx="0"/>
            </p:cNvCxnSpPr>
            <p:nvPr/>
          </p:nvCxnSpPr>
          <p:spPr bwMode="auto">
            <a:xfrm flipH="1">
              <a:off x="4610100" y="3227326"/>
              <a:ext cx="0" cy="126000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 bwMode="auto">
                <a:xfrm>
                  <a:off x="4377267" y="4487333"/>
                  <a:ext cx="465666" cy="47413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200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AU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A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77267" y="4487333"/>
                  <a:ext cx="465666" cy="4741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48468" y="4446250"/>
                  <a:ext cx="6011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468" y="4446250"/>
                  <a:ext cx="601133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081" r="-10101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053667" y="4450236"/>
                  <a:ext cx="1557866" cy="48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AU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 ker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A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 ker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AU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AU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667" y="4450236"/>
                  <a:ext cx="1557866" cy="48308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9932" y="2151955"/>
                <a:ext cx="1202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932" y="2151955"/>
                <a:ext cx="1202267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4485479" y="4340709"/>
            <a:ext cx="45719" cy="45719"/>
          </a:xfrm>
          <a:prstGeom prst="ellips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6264090"/>
            <a:ext cx="9144000" cy="593909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R</a:t>
            </a:r>
            <a:r>
              <a:rPr lang="en-AU" sz="1600" dirty="0"/>
              <a:t>. Cleve, D. </a:t>
            </a:r>
            <a:r>
              <a:rPr lang="en-AU" sz="1600" dirty="0" err="1"/>
              <a:t>Gottesman</a:t>
            </a:r>
            <a:r>
              <a:rPr lang="en-AU" sz="1600" dirty="0"/>
              <a:t>, M. </a:t>
            </a:r>
            <a:r>
              <a:rPr lang="en-AU" sz="1600" dirty="0" err="1"/>
              <a:t>Mosca</a:t>
            </a:r>
            <a:r>
              <a:rPr lang="en-AU" sz="1600" dirty="0"/>
              <a:t>, R. </a:t>
            </a:r>
            <a:r>
              <a:rPr lang="en-AU" sz="1600" dirty="0" err="1"/>
              <a:t>Somma</a:t>
            </a:r>
            <a:r>
              <a:rPr lang="en-AU" sz="1600" dirty="0"/>
              <a:t>, and D. </a:t>
            </a:r>
            <a:r>
              <a:rPr lang="en-AU" sz="1600" dirty="0" err="1"/>
              <a:t>Yonge-Mallo</a:t>
            </a:r>
            <a:r>
              <a:rPr lang="en-AU" sz="1600" dirty="0"/>
              <a:t>, In Proc. 41st ACM Symposium on Theory of Computing, pp. 409-416 (2009).</a:t>
            </a:r>
          </a:p>
        </p:txBody>
      </p:sp>
    </p:spTree>
    <p:extLst>
      <p:ext uri="{BB962C8B-B14F-4D97-AF65-F5344CB8AC3E}">
        <p14:creationId xmlns:p14="http://schemas.microsoft.com/office/powerpoint/2010/main" val="95546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52066" y="5582934"/>
                <a:ext cx="1557866" cy="48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66" y="5582934"/>
                <a:ext cx="1557866" cy="4830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V="1">
            <a:off x="3031066" y="4360024"/>
            <a:ext cx="29040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48466" y="4138361"/>
                <a:ext cx="48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66" y="4138361"/>
                <a:ext cx="4826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5911" y="4147705"/>
                <a:ext cx="5757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〈0|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11" y="4147705"/>
                <a:ext cx="57573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Delay 18"/>
          <p:cNvSpPr/>
          <p:nvPr/>
        </p:nvSpPr>
        <p:spPr bwMode="auto">
          <a:xfrm>
            <a:off x="5952066" y="4180698"/>
            <a:ext cx="355600" cy="367121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3048000" y="5841690"/>
            <a:ext cx="290406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22" idx="0"/>
          </p:cNvCxnSpPr>
          <p:nvPr/>
        </p:nvCxnSpPr>
        <p:spPr bwMode="auto">
          <a:xfrm flipH="1">
            <a:off x="4508499" y="4360024"/>
            <a:ext cx="0" cy="126000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4275666" y="5620031"/>
                <a:ext cx="465666" cy="4741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b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666" y="5620031"/>
                <a:ext cx="465666" cy="474134"/>
              </a:xfrm>
              <a:prstGeom prst="rect">
                <a:avLst/>
              </a:prstGeom>
              <a:blipFill rotWithShape="0">
                <a:blip r:embed="rId7"/>
                <a:stretch>
                  <a:fillRect l="-506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46867" y="5578948"/>
                <a:ext cx="601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867" y="5578948"/>
                <a:ext cx="60113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8081" r="-10101" b="-197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3166533" y="4122957"/>
                <a:ext cx="465666" cy="4741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𝑅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6533" y="4122957"/>
                <a:ext cx="465666" cy="4741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3725333" y="4122957"/>
                <a:ext cx="465666" cy="4741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𝑃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5333" y="4122957"/>
                <a:ext cx="465666" cy="4741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5369983" y="4138361"/>
                <a:ext cx="465666" cy="4741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𝑅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9983" y="4138361"/>
                <a:ext cx="465666" cy="4741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4099083"/>
                <a:ext cx="1981200" cy="1028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083"/>
                <a:ext cx="1981200" cy="1028808"/>
              </a:xfrm>
              <a:prstGeom prst="rect">
                <a:avLst/>
              </a:prstGeom>
              <a:blipFill rotWithShape="0">
                <a:blip r:embed="rId12"/>
                <a:stretch>
                  <a:fillRect b="-53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419159"/>
                <a:ext cx="198120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9159"/>
                <a:ext cx="1981200" cy="6055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 bwMode="auto">
          <a:xfrm>
            <a:off x="4485479" y="4340709"/>
            <a:ext cx="45719" cy="45719"/>
          </a:xfrm>
          <a:prstGeom prst="ellips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6264090"/>
            <a:ext cx="9144000" cy="593909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R</a:t>
            </a:r>
            <a:r>
              <a:rPr lang="en-AU" sz="1600" dirty="0"/>
              <a:t>. Cleve, D. </a:t>
            </a:r>
            <a:r>
              <a:rPr lang="en-AU" sz="1600" dirty="0" err="1"/>
              <a:t>Gottesman</a:t>
            </a:r>
            <a:r>
              <a:rPr lang="en-AU" sz="1600" dirty="0"/>
              <a:t>, M. </a:t>
            </a:r>
            <a:r>
              <a:rPr lang="en-AU" sz="1600" dirty="0" err="1"/>
              <a:t>Mosca</a:t>
            </a:r>
            <a:r>
              <a:rPr lang="en-AU" sz="1600" dirty="0"/>
              <a:t>, R. </a:t>
            </a:r>
            <a:r>
              <a:rPr lang="en-AU" sz="1600" dirty="0" err="1"/>
              <a:t>Somma</a:t>
            </a:r>
            <a:r>
              <a:rPr lang="en-AU" sz="1600" dirty="0"/>
              <a:t>, and D. </a:t>
            </a:r>
            <a:r>
              <a:rPr lang="en-AU" sz="1600" dirty="0" err="1"/>
              <a:t>Yonge-Mallo</a:t>
            </a:r>
            <a:r>
              <a:rPr lang="en-AU" sz="1600" dirty="0"/>
              <a:t>, In Proc. 41st ACM Symposium on Theory of Computing, pp. 409-416 (2009).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694800" y="1364400"/>
                <a:ext cx="8111067" cy="2854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endParaRPr lang="en-AU" sz="18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8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AU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kern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kern="0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800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kern="0" dirty="0"/>
                  <a:t> is self-inverse, so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AU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AU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1800" b="0" i="0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18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1800" kern="0" dirty="0" smtClean="0"/>
                  <a:t>Implement the operation probabilistically with a control </a:t>
                </a:r>
                <a:r>
                  <a:rPr lang="en-AU" sz="1800" kern="0" dirty="0" err="1" smtClean="0"/>
                  <a:t>qubit</a:t>
                </a:r>
                <a:r>
                  <a:rPr lang="en-AU" sz="1800" kern="0" dirty="0" smtClean="0"/>
                  <a:t>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2000" b="0" kern="0" dirty="0" smtClean="0"/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00" y="1364400"/>
                <a:ext cx="8111067" cy="2854799"/>
              </a:xfrm>
              <a:prstGeom prst="rect">
                <a:avLst/>
              </a:prstGeom>
              <a:blipFill rotWithShape="0">
                <a:blip r:embed="rId14"/>
                <a:stretch>
                  <a:fillRect l="-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09932" y="2151955"/>
                <a:ext cx="1202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932" y="2151955"/>
                <a:ext cx="1202267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7182" y="5249620"/>
            <a:ext cx="6884555" cy="746683"/>
            <a:chOff x="987182" y="5249620"/>
            <a:chExt cx="6884555" cy="746683"/>
          </a:xfrm>
        </p:grpSpPr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flipH="1">
              <a:off x="7810358" y="5455003"/>
              <a:ext cx="0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1058419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07" name="Rectangle 7"/>
            <p:cNvSpPr>
              <a:spLocks/>
            </p:cNvSpPr>
            <p:nvPr/>
          </p:nvSpPr>
          <p:spPr bwMode="auto">
            <a:xfrm>
              <a:off x="1299559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154069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>
              <a:off x="178183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0" name="Rectangle 10"/>
            <p:cNvSpPr>
              <a:spLocks/>
            </p:cNvSpPr>
            <p:nvPr/>
          </p:nvSpPr>
          <p:spPr bwMode="auto">
            <a:xfrm>
              <a:off x="202297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226411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>
              <a:off x="250525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3" name="Rectangle 13"/>
            <p:cNvSpPr>
              <a:spLocks/>
            </p:cNvSpPr>
            <p:nvPr/>
          </p:nvSpPr>
          <p:spPr bwMode="auto">
            <a:xfrm>
              <a:off x="274639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298753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>
              <a:off x="322867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6" name="Rectangle 16"/>
            <p:cNvSpPr>
              <a:spLocks/>
            </p:cNvSpPr>
            <p:nvPr/>
          </p:nvSpPr>
          <p:spPr bwMode="auto">
            <a:xfrm>
              <a:off x="346981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371095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>
              <a:off x="3952097" y="5249620"/>
              <a:ext cx="259002" cy="330398"/>
            </a:xfrm>
            <a:prstGeom prst="rect">
              <a:avLst/>
            </a:prstGeom>
            <a:solidFill>
              <a:srgbClr val="98B7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419323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443437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>
              <a:off x="467551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2" name="Rectangle 22"/>
            <p:cNvSpPr>
              <a:spLocks/>
            </p:cNvSpPr>
            <p:nvPr/>
          </p:nvSpPr>
          <p:spPr bwMode="auto">
            <a:xfrm>
              <a:off x="491665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515779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>
              <a:off x="539893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5" name="Rectangle 25"/>
            <p:cNvSpPr>
              <a:spLocks/>
            </p:cNvSpPr>
            <p:nvPr/>
          </p:nvSpPr>
          <p:spPr bwMode="auto">
            <a:xfrm>
              <a:off x="564007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588121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>
              <a:off x="612235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8" name="Rectangle 28"/>
            <p:cNvSpPr>
              <a:spLocks/>
            </p:cNvSpPr>
            <p:nvPr/>
          </p:nvSpPr>
          <p:spPr bwMode="auto">
            <a:xfrm>
              <a:off x="636349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29" name="Rectangle 29"/>
            <p:cNvSpPr>
              <a:spLocks/>
            </p:cNvSpPr>
            <p:nvPr/>
          </p:nvSpPr>
          <p:spPr bwMode="auto">
            <a:xfrm>
              <a:off x="660463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30" name="Rectangle 30"/>
            <p:cNvSpPr>
              <a:spLocks/>
            </p:cNvSpPr>
            <p:nvPr/>
          </p:nvSpPr>
          <p:spPr bwMode="auto">
            <a:xfrm>
              <a:off x="684577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31" name="Rectangle 31"/>
            <p:cNvSpPr>
              <a:spLocks/>
            </p:cNvSpPr>
            <p:nvPr/>
          </p:nvSpPr>
          <p:spPr bwMode="auto">
            <a:xfrm>
              <a:off x="708691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32" name="Rectangle 32"/>
            <p:cNvSpPr>
              <a:spLocks/>
            </p:cNvSpPr>
            <p:nvPr/>
          </p:nvSpPr>
          <p:spPr bwMode="auto">
            <a:xfrm>
              <a:off x="732805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33" name="Rectangle 33"/>
            <p:cNvSpPr>
              <a:spLocks/>
            </p:cNvSpPr>
            <p:nvPr/>
          </p:nvSpPr>
          <p:spPr bwMode="auto">
            <a:xfrm>
              <a:off x="7569196" y="5249620"/>
              <a:ext cx="241140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34" name="Rectangle 34"/>
            <p:cNvSpPr>
              <a:spLocks/>
            </p:cNvSpPr>
            <p:nvPr/>
          </p:nvSpPr>
          <p:spPr bwMode="auto">
            <a:xfrm>
              <a:off x="987182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0</a:t>
              </a:r>
            </a:p>
          </p:txBody>
        </p:sp>
        <p:sp>
          <p:nvSpPr>
            <p:cNvPr id="25637" name="Rectangle 37"/>
            <p:cNvSpPr>
              <a:spLocks/>
            </p:cNvSpPr>
            <p:nvPr/>
          </p:nvSpPr>
          <p:spPr bwMode="auto">
            <a:xfrm>
              <a:off x="1946927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2912253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  <p:sp>
          <p:nvSpPr>
            <p:cNvPr id="25639" name="Rectangle 39"/>
            <p:cNvSpPr>
              <a:spLocks/>
            </p:cNvSpPr>
            <p:nvPr/>
          </p:nvSpPr>
          <p:spPr bwMode="auto">
            <a:xfrm>
              <a:off x="3974425" y="5555339"/>
              <a:ext cx="296512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.  .  .  .  .  .  .  .  .  .  .  .  .</a:t>
              </a:r>
            </a:p>
          </p:txBody>
        </p:sp>
        <p:sp>
          <p:nvSpPr>
            <p:cNvPr id="25655" name="Rectangle 55"/>
            <p:cNvSpPr>
              <a:spLocks/>
            </p:cNvSpPr>
            <p:nvPr/>
          </p:nvSpPr>
          <p:spPr bwMode="auto">
            <a:xfrm>
              <a:off x="7694231" y="5599987"/>
              <a:ext cx="177506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001F67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 flipH="1">
              <a:off x="2988559" y="5580000"/>
              <a:ext cx="0" cy="42416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H="1">
              <a:off x="2023999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58" name="Line 58"/>
            <p:cNvSpPr>
              <a:spLocks noChangeShapeType="1"/>
            </p:cNvSpPr>
            <p:nvPr/>
          </p:nvSpPr>
          <p:spPr bwMode="auto">
            <a:xfrm flipH="1">
              <a:off x="1057059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 flipH="1">
              <a:off x="5881217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 flipH="1">
              <a:off x="3952097" y="5580000"/>
              <a:ext cx="0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 flipH="1">
              <a:off x="6845776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4916657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H="1">
              <a:off x="7810336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66578" y="5584062"/>
                  <a:ext cx="301686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78" y="5584062"/>
                  <a:ext cx="301686" cy="4092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1400618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618" y="5583626"/>
                  <a:ext cx="301685" cy="4092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1645242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242" y="5583626"/>
                  <a:ext cx="301685" cy="4092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2116271" y="5583626"/>
                  <a:ext cx="301685" cy="412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71" y="5583626"/>
                  <a:ext cx="301685" cy="4126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2366639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39" y="5583626"/>
                  <a:ext cx="301685" cy="40921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2603099" y="5583626"/>
                  <a:ext cx="301685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099" y="5583626"/>
                  <a:ext cx="301685" cy="40812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3091149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149" y="5583626"/>
                  <a:ext cx="301685" cy="4092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292533" y="5583626"/>
                  <a:ext cx="380232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533" y="5583626"/>
                  <a:ext cx="380232" cy="4092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"/>
              <p:cNvSpPr txBox="1">
                <a:spLocks noChangeArrowheads="1"/>
              </p:cNvSpPr>
              <p:nvPr/>
            </p:nvSpPr>
            <p:spPr bwMode="auto">
              <a:xfrm>
                <a:off x="1849113" y="1946670"/>
                <a:ext cx="5274206" cy="76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AU" sz="1800" kern="0" dirty="0" smtClean="0"/>
                  <a:t>Dividing the time into segments of length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AU" sz="1800" kern="0" dirty="0" smtClean="0"/>
                  <a:t>, the probability of success for any segment is </a:t>
                </a:r>
                <a14:m>
                  <m:oMath xmlns:m="http://schemas.openxmlformats.org/officeDocument/2006/math">
                    <m:r>
                      <a:rPr lang="en-AU" sz="1800" b="0" i="1" kern="0" smtClean="0">
                        <a:latin typeface="Cambria Math" panose="02040503050406030204" pitchFamily="18" charset="0"/>
                      </a:rPr>
                      <m:t>≥3/4</m:t>
                    </m:r>
                  </m:oMath>
                </a14:m>
                <a:r>
                  <a:rPr lang="en-AU" sz="1800" kern="0" dirty="0" smtClean="0"/>
                  <a:t>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AU" sz="2000" b="0" kern="0" dirty="0" smtClean="0"/>
              </a:p>
            </p:txBody>
          </p:sp>
        </mc:Choice>
        <mc:Fallback xmlns="">
          <p:sp>
            <p:nvSpPr>
              <p:cNvPr id="1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113" y="1946670"/>
                <a:ext cx="5274206" cy="767722"/>
              </a:xfrm>
              <a:prstGeom prst="rect">
                <a:avLst/>
              </a:prstGeom>
              <a:blipFill rotWithShape="0">
                <a:blip r:embed="rId10"/>
                <a:stretch>
                  <a:fillRect l="-924" t="-3968" r="-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eft Brace 123"/>
          <p:cNvSpPr/>
          <p:nvPr/>
        </p:nvSpPr>
        <p:spPr bwMode="auto">
          <a:xfrm rot="16200000" flipH="1">
            <a:off x="4393551" y="1748735"/>
            <a:ext cx="84826" cy="6753279"/>
          </a:xfrm>
          <a:prstGeom prst="leftBrace">
            <a:avLst>
              <a:gd name="adj1" fmla="val 39284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3379" y="3789953"/>
                <a:ext cx="24299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dirty="0" smtClean="0"/>
                  <a:t> Trotter intervals over total time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79" y="3789953"/>
                <a:ext cx="2429940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2757" t="-4310" b="-155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Left Brace 125"/>
          <p:cNvSpPr/>
          <p:nvPr/>
        </p:nvSpPr>
        <p:spPr bwMode="auto">
          <a:xfrm rot="16200000" flipH="1">
            <a:off x="4053282" y="5069512"/>
            <a:ext cx="45719" cy="241143"/>
          </a:xfrm>
          <a:prstGeom prst="leftBrace">
            <a:avLst>
              <a:gd name="adj1" fmla="val 39284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>
            <a:endCxn id="124" idx="1"/>
          </p:cNvCxnSpPr>
          <p:nvPr/>
        </p:nvCxnSpPr>
        <p:spPr bwMode="auto">
          <a:xfrm flipH="1">
            <a:off x="4435965" y="4446476"/>
            <a:ext cx="360815" cy="6364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51460" y="3398464"/>
                <a:ext cx="21523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1800" dirty="0" smtClean="0"/>
                  <a:t> intervals in segment of length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AU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60" y="3398464"/>
                <a:ext cx="2152397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2550" t="-3289" r="-1983"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>
            <a:off x="2627659" y="4321794"/>
            <a:ext cx="1453244" cy="833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0" y="6264090"/>
            <a:ext cx="9144000" cy="593909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R</a:t>
            </a:r>
            <a:r>
              <a:rPr lang="en-AU" sz="1600" dirty="0"/>
              <a:t>. Cleve, D. </a:t>
            </a:r>
            <a:r>
              <a:rPr lang="en-AU" sz="1600" dirty="0" err="1"/>
              <a:t>Gottesman</a:t>
            </a:r>
            <a:r>
              <a:rPr lang="en-AU" sz="1600" dirty="0"/>
              <a:t>, M. </a:t>
            </a:r>
            <a:r>
              <a:rPr lang="en-AU" sz="1600" dirty="0" err="1"/>
              <a:t>Mosca</a:t>
            </a:r>
            <a:r>
              <a:rPr lang="en-AU" sz="1600" dirty="0"/>
              <a:t>, R. </a:t>
            </a:r>
            <a:r>
              <a:rPr lang="en-AU" sz="1600" dirty="0" err="1"/>
              <a:t>Somma</a:t>
            </a:r>
            <a:r>
              <a:rPr lang="en-AU" sz="1600" dirty="0"/>
              <a:t>, and D. </a:t>
            </a:r>
            <a:r>
              <a:rPr lang="en-AU" sz="1600" dirty="0" err="1"/>
              <a:t>Yonge-Mallo</a:t>
            </a:r>
            <a:r>
              <a:rPr lang="en-AU" sz="1600" dirty="0"/>
              <a:t>, In Proc. 41st ACM Symposium on Theory of Computing, pp. 409-416 (2009).</a:t>
            </a:r>
          </a:p>
        </p:txBody>
      </p:sp>
    </p:spTree>
    <p:extLst>
      <p:ext uri="{BB962C8B-B14F-4D97-AF65-F5344CB8AC3E}">
        <p14:creationId xmlns:p14="http://schemas.microsoft.com/office/powerpoint/2010/main" val="211911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6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sp>
        <p:nvSpPr>
          <p:cNvPr id="182" name="Rectangle 7"/>
          <p:cNvSpPr>
            <a:spLocks noChangeArrowheads="1"/>
          </p:cNvSpPr>
          <p:nvPr/>
        </p:nvSpPr>
        <p:spPr bwMode="auto">
          <a:xfrm>
            <a:off x="0" y="6264090"/>
            <a:ext cx="9144000" cy="593909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R</a:t>
            </a:r>
            <a:r>
              <a:rPr lang="en-AU" sz="1600" dirty="0"/>
              <a:t>. Cleve, D. </a:t>
            </a:r>
            <a:r>
              <a:rPr lang="en-AU" sz="1600" dirty="0" err="1"/>
              <a:t>Gottesman</a:t>
            </a:r>
            <a:r>
              <a:rPr lang="en-AU" sz="1600" dirty="0"/>
              <a:t>, M. </a:t>
            </a:r>
            <a:r>
              <a:rPr lang="en-AU" sz="1600" dirty="0" err="1"/>
              <a:t>Mosca</a:t>
            </a:r>
            <a:r>
              <a:rPr lang="en-AU" sz="1600" dirty="0"/>
              <a:t>, R. </a:t>
            </a:r>
            <a:r>
              <a:rPr lang="en-AU" sz="1600" dirty="0" err="1"/>
              <a:t>Somma</a:t>
            </a:r>
            <a:r>
              <a:rPr lang="en-AU" sz="1600" dirty="0"/>
              <a:t>, and D. </a:t>
            </a:r>
            <a:r>
              <a:rPr lang="en-AU" sz="1600" dirty="0" err="1"/>
              <a:t>Yonge-Mallo</a:t>
            </a:r>
            <a:r>
              <a:rPr lang="en-AU" sz="1600" dirty="0"/>
              <a:t>, In Proc. 41st ACM Symposium on Theory of Computing, pp. 409-416 (2009).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6471779" y="3152736"/>
              <a:ext cx="0" cy="241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2000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8400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8" name="Rectangle 88"/>
                <p:cNvSpPr>
                  <a:spLocks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8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88"/>
                <p:cNvSpPr>
                  <a:spLocks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 flipV="1">
              <a:off x="2440157" y="1286213"/>
              <a:ext cx="551" cy="210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8182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88"/>
                <p:cNvSpPr>
                  <a:spLocks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5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88"/>
                <p:cNvSpPr>
                  <a:spLocks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88"/>
                <p:cNvSpPr>
                  <a:spLocks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Connector 174"/>
            <p:cNvCxnSpPr/>
            <p:nvPr/>
          </p:nvCxnSpPr>
          <p:spPr bwMode="auto">
            <a:xfrm flipH="1" flipV="1">
              <a:off x="3592629" y="1819287"/>
              <a:ext cx="0" cy="1573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88"/>
                <p:cNvSpPr>
                  <a:spLocks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7778" r="-888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88"/>
                <p:cNvSpPr>
                  <a:spLocks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/>
            <p:cNvCxnSpPr/>
            <p:nvPr/>
          </p:nvCxnSpPr>
          <p:spPr bwMode="auto">
            <a:xfrm flipH="1">
              <a:off x="5894351" y="2887523"/>
              <a:ext cx="0" cy="507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88"/>
                <p:cNvSpPr>
                  <a:spLocks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88"/>
                <p:cNvSpPr>
                  <a:spLocks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8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 flipH="1" flipV="1">
              <a:off x="2151579" y="1154561"/>
              <a:ext cx="0" cy="2239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728629" y="1421137"/>
              <a:ext cx="580" cy="1972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3304629" y="1686263"/>
              <a:ext cx="0" cy="1706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182392" y="3018006"/>
              <a:ext cx="0" cy="374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00" name="Straight Connector 25599"/>
            <p:cNvCxnSpPr/>
            <p:nvPr/>
          </p:nvCxnSpPr>
          <p:spPr bwMode="auto">
            <a:xfrm flipH="1">
              <a:off x="5606529" y="2753987"/>
              <a:ext cx="0" cy="640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Oval 189"/>
            <p:cNvSpPr/>
            <p:nvPr/>
          </p:nvSpPr>
          <p:spPr bwMode="auto">
            <a:xfrm>
              <a:off x="3570404" y="1798288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2131007" y="113316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2418404" y="1266853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706404" y="1400240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2994404" y="1532878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3282404" y="166676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5585184" y="27258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874781" y="286502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163274" y="299654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6450179" y="313153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18182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88"/>
                <p:cNvSpPr>
                  <a:spLocks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88"/>
                <p:cNvSpPr>
                  <a:spLocks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88"/>
                <p:cNvSpPr>
                  <a:spLocks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17778" r="-888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Rectangle 88"/>
                <p:cNvSpPr>
                  <a:spLocks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1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>
              <a:off x="4744679" y="2352298"/>
              <a:ext cx="0" cy="1040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18222" y="2621065"/>
              <a:ext cx="0" cy="77361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/>
            <p:cNvCxnSpPr/>
            <p:nvPr/>
          </p:nvCxnSpPr>
          <p:spPr bwMode="auto">
            <a:xfrm flipH="1" flipV="1">
              <a:off x="3880629" y="1953324"/>
              <a:ext cx="0" cy="144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/>
            <p:cNvCxnSpPr/>
            <p:nvPr/>
          </p:nvCxnSpPr>
          <p:spPr bwMode="auto">
            <a:xfrm flipV="1">
              <a:off x="4456679" y="2219724"/>
              <a:ext cx="0" cy="1173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/>
            <p:cNvCxnSpPr/>
            <p:nvPr/>
          </p:nvCxnSpPr>
          <p:spPr bwMode="auto">
            <a:xfrm flipV="1">
              <a:off x="5032679" y="2486248"/>
              <a:ext cx="0" cy="907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8" name="Oval 227"/>
            <p:cNvSpPr/>
            <p:nvPr/>
          </p:nvSpPr>
          <p:spPr bwMode="auto">
            <a:xfrm>
              <a:off x="5297729" y="2599465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3858029" y="19323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4145655" y="2065195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4434027" y="21987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4722791" y="233069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5010702" y="246524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987182" y="5249620"/>
            <a:ext cx="6884555" cy="746683"/>
            <a:chOff x="987182" y="5249620"/>
            <a:chExt cx="6884555" cy="746683"/>
          </a:xfrm>
        </p:grpSpPr>
        <p:sp>
          <p:nvSpPr>
            <p:cNvPr id="235" name="Line 5"/>
            <p:cNvSpPr>
              <a:spLocks noChangeShapeType="1"/>
            </p:cNvSpPr>
            <p:nvPr/>
          </p:nvSpPr>
          <p:spPr bwMode="auto">
            <a:xfrm flipH="1">
              <a:off x="7810358" y="5455003"/>
              <a:ext cx="0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36" name="Rectangle 6"/>
            <p:cNvSpPr>
              <a:spLocks/>
            </p:cNvSpPr>
            <p:nvPr/>
          </p:nvSpPr>
          <p:spPr bwMode="auto">
            <a:xfrm>
              <a:off x="1058419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37" name="Rectangle 7"/>
            <p:cNvSpPr>
              <a:spLocks/>
            </p:cNvSpPr>
            <p:nvPr/>
          </p:nvSpPr>
          <p:spPr bwMode="auto">
            <a:xfrm>
              <a:off x="1299559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38" name="Rectangle 8"/>
            <p:cNvSpPr>
              <a:spLocks/>
            </p:cNvSpPr>
            <p:nvPr/>
          </p:nvSpPr>
          <p:spPr bwMode="auto">
            <a:xfrm>
              <a:off x="154069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39" name="Rectangle 9"/>
            <p:cNvSpPr>
              <a:spLocks/>
            </p:cNvSpPr>
            <p:nvPr/>
          </p:nvSpPr>
          <p:spPr bwMode="auto">
            <a:xfrm>
              <a:off x="178183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0" name="Rectangle 10"/>
            <p:cNvSpPr>
              <a:spLocks/>
            </p:cNvSpPr>
            <p:nvPr/>
          </p:nvSpPr>
          <p:spPr bwMode="auto">
            <a:xfrm>
              <a:off x="202297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1" name="Rectangle 11"/>
            <p:cNvSpPr>
              <a:spLocks/>
            </p:cNvSpPr>
            <p:nvPr/>
          </p:nvSpPr>
          <p:spPr bwMode="auto">
            <a:xfrm>
              <a:off x="226411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2" name="Rectangle 12"/>
            <p:cNvSpPr>
              <a:spLocks/>
            </p:cNvSpPr>
            <p:nvPr/>
          </p:nvSpPr>
          <p:spPr bwMode="auto">
            <a:xfrm>
              <a:off x="250525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3" name="Rectangle 13"/>
            <p:cNvSpPr>
              <a:spLocks/>
            </p:cNvSpPr>
            <p:nvPr/>
          </p:nvSpPr>
          <p:spPr bwMode="auto">
            <a:xfrm>
              <a:off x="274639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4" name="Rectangle 14"/>
            <p:cNvSpPr>
              <a:spLocks/>
            </p:cNvSpPr>
            <p:nvPr/>
          </p:nvSpPr>
          <p:spPr bwMode="auto">
            <a:xfrm>
              <a:off x="298753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5" name="Rectangle 15"/>
            <p:cNvSpPr>
              <a:spLocks/>
            </p:cNvSpPr>
            <p:nvPr/>
          </p:nvSpPr>
          <p:spPr bwMode="auto">
            <a:xfrm>
              <a:off x="322867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6" name="Rectangle 16"/>
            <p:cNvSpPr>
              <a:spLocks/>
            </p:cNvSpPr>
            <p:nvPr/>
          </p:nvSpPr>
          <p:spPr bwMode="auto">
            <a:xfrm>
              <a:off x="3469818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7" name="Rectangle 17"/>
            <p:cNvSpPr>
              <a:spLocks/>
            </p:cNvSpPr>
            <p:nvPr/>
          </p:nvSpPr>
          <p:spPr bwMode="auto">
            <a:xfrm>
              <a:off x="371095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8" name="Rectangle 18"/>
            <p:cNvSpPr>
              <a:spLocks/>
            </p:cNvSpPr>
            <p:nvPr/>
          </p:nvSpPr>
          <p:spPr bwMode="auto">
            <a:xfrm>
              <a:off x="3952097" y="5249620"/>
              <a:ext cx="259002" cy="330398"/>
            </a:xfrm>
            <a:prstGeom prst="rect">
              <a:avLst/>
            </a:prstGeom>
            <a:solidFill>
              <a:srgbClr val="98B7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9" name="Rectangle 19"/>
            <p:cNvSpPr>
              <a:spLocks/>
            </p:cNvSpPr>
            <p:nvPr/>
          </p:nvSpPr>
          <p:spPr bwMode="auto">
            <a:xfrm>
              <a:off x="419323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0" name="Rectangle 20"/>
            <p:cNvSpPr>
              <a:spLocks/>
            </p:cNvSpPr>
            <p:nvPr/>
          </p:nvSpPr>
          <p:spPr bwMode="auto">
            <a:xfrm>
              <a:off x="443437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1" name="Rectangle 21"/>
            <p:cNvSpPr>
              <a:spLocks/>
            </p:cNvSpPr>
            <p:nvPr/>
          </p:nvSpPr>
          <p:spPr bwMode="auto">
            <a:xfrm>
              <a:off x="467551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2" name="Rectangle 22"/>
            <p:cNvSpPr>
              <a:spLocks/>
            </p:cNvSpPr>
            <p:nvPr/>
          </p:nvSpPr>
          <p:spPr bwMode="auto">
            <a:xfrm>
              <a:off x="491665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3" name="Rectangle 23"/>
            <p:cNvSpPr>
              <a:spLocks/>
            </p:cNvSpPr>
            <p:nvPr/>
          </p:nvSpPr>
          <p:spPr bwMode="auto">
            <a:xfrm>
              <a:off x="515779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4" name="Rectangle 24"/>
            <p:cNvSpPr>
              <a:spLocks/>
            </p:cNvSpPr>
            <p:nvPr/>
          </p:nvSpPr>
          <p:spPr bwMode="auto">
            <a:xfrm>
              <a:off x="539893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5" name="Rectangle 25"/>
            <p:cNvSpPr>
              <a:spLocks/>
            </p:cNvSpPr>
            <p:nvPr/>
          </p:nvSpPr>
          <p:spPr bwMode="auto">
            <a:xfrm>
              <a:off x="564007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" name="Rectangle 26"/>
            <p:cNvSpPr>
              <a:spLocks/>
            </p:cNvSpPr>
            <p:nvPr/>
          </p:nvSpPr>
          <p:spPr bwMode="auto">
            <a:xfrm>
              <a:off x="5881217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" name="Rectangle 27"/>
            <p:cNvSpPr>
              <a:spLocks/>
            </p:cNvSpPr>
            <p:nvPr/>
          </p:nvSpPr>
          <p:spPr bwMode="auto">
            <a:xfrm>
              <a:off x="612235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8" name="Rectangle 28"/>
            <p:cNvSpPr>
              <a:spLocks/>
            </p:cNvSpPr>
            <p:nvPr/>
          </p:nvSpPr>
          <p:spPr bwMode="auto">
            <a:xfrm>
              <a:off x="636349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9" name="Rectangle 29"/>
            <p:cNvSpPr>
              <a:spLocks/>
            </p:cNvSpPr>
            <p:nvPr/>
          </p:nvSpPr>
          <p:spPr bwMode="auto">
            <a:xfrm>
              <a:off x="660463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0" name="Rectangle 30"/>
            <p:cNvSpPr>
              <a:spLocks/>
            </p:cNvSpPr>
            <p:nvPr/>
          </p:nvSpPr>
          <p:spPr bwMode="auto">
            <a:xfrm>
              <a:off x="684577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1" name="Rectangle 31"/>
            <p:cNvSpPr>
              <a:spLocks/>
            </p:cNvSpPr>
            <p:nvPr/>
          </p:nvSpPr>
          <p:spPr bwMode="auto">
            <a:xfrm>
              <a:off x="708691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2" name="Rectangle 32"/>
            <p:cNvSpPr>
              <a:spLocks/>
            </p:cNvSpPr>
            <p:nvPr/>
          </p:nvSpPr>
          <p:spPr bwMode="auto">
            <a:xfrm>
              <a:off x="7328056" y="5249620"/>
              <a:ext cx="259002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3" name="Rectangle 33"/>
            <p:cNvSpPr>
              <a:spLocks/>
            </p:cNvSpPr>
            <p:nvPr/>
          </p:nvSpPr>
          <p:spPr bwMode="auto">
            <a:xfrm>
              <a:off x="7569196" y="5249620"/>
              <a:ext cx="241140" cy="330398"/>
            </a:xfrm>
            <a:prstGeom prst="rect">
              <a:avLst/>
            </a:prstGeom>
            <a:solidFill>
              <a:srgbClr val="CADBFE"/>
            </a:solidFill>
            <a:ln w="25400" cap="flat">
              <a:solidFill>
                <a:srgbClr val="001F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4" name="Rectangle 34"/>
            <p:cNvSpPr>
              <a:spLocks/>
            </p:cNvSpPr>
            <p:nvPr/>
          </p:nvSpPr>
          <p:spPr bwMode="auto">
            <a:xfrm>
              <a:off x="987182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0</a:t>
              </a:r>
            </a:p>
          </p:txBody>
        </p:sp>
        <p:sp>
          <p:nvSpPr>
            <p:cNvPr id="265" name="Rectangle 37"/>
            <p:cNvSpPr>
              <a:spLocks/>
            </p:cNvSpPr>
            <p:nvPr/>
          </p:nvSpPr>
          <p:spPr bwMode="auto">
            <a:xfrm>
              <a:off x="1946927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  <p:sp>
          <p:nvSpPr>
            <p:cNvPr id="266" name="Rectangle 38"/>
            <p:cNvSpPr>
              <a:spLocks/>
            </p:cNvSpPr>
            <p:nvPr/>
          </p:nvSpPr>
          <p:spPr bwMode="auto">
            <a:xfrm>
              <a:off x="2912253" y="5582128"/>
              <a:ext cx="160760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  <p:sp>
          <p:nvSpPr>
            <p:cNvPr id="267" name="Rectangle 39"/>
            <p:cNvSpPr>
              <a:spLocks/>
            </p:cNvSpPr>
            <p:nvPr/>
          </p:nvSpPr>
          <p:spPr bwMode="auto">
            <a:xfrm>
              <a:off x="3974425" y="5555339"/>
              <a:ext cx="296512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1F67"/>
                  </a:solidFill>
                  <a:latin typeface="Times New Roman Bold" charset="0"/>
                  <a:cs typeface="Times New Roman Bold" charset="0"/>
                  <a:sym typeface="Times New Roman Bold" charset="0"/>
                </a:rPr>
                <a:t>.  .  .  .  .  .  .  .  .  .  .  .  .</a:t>
              </a:r>
            </a:p>
          </p:txBody>
        </p:sp>
        <p:sp>
          <p:nvSpPr>
            <p:cNvPr id="268" name="Rectangle 55"/>
            <p:cNvSpPr>
              <a:spLocks/>
            </p:cNvSpPr>
            <p:nvPr/>
          </p:nvSpPr>
          <p:spPr bwMode="auto">
            <a:xfrm>
              <a:off x="7694231" y="5599987"/>
              <a:ext cx="177506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001F67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269" name="Line 56"/>
            <p:cNvSpPr>
              <a:spLocks noChangeShapeType="1"/>
            </p:cNvSpPr>
            <p:nvPr/>
          </p:nvSpPr>
          <p:spPr bwMode="auto">
            <a:xfrm flipH="1">
              <a:off x="2988559" y="5580000"/>
              <a:ext cx="0" cy="42416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0" name="Line 57"/>
            <p:cNvSpPr>
              <a:spLocks noChangeShapeType="1"/>
            </p:cNvSpPr>
            <p:nvPr/>
          </p:nvSpPr>
          <p:spPr bwMode="auto">
            <a:xfrm flipH="1">
              <a:off x="2023999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1" name="Line 58"/>
            <p:cNvSpPr>
              <a:spLocks noChangeShapeType="1"/>
            </p:cNvSpPr>
            <p:nvPr/>
          </p:nvSpPr>
          <p:spPr bwMode="auto">
            <a:xfrm flipH="1">
              <a:off x="1057059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2" name="Line 59"/>
            <p:cNvSpPr>
              <a:spLocks noChangeShapeType="1"/>
            </p:cNvSpPr>
            <p:nvPr/>
          </p:nvSpPr>
          <p:spPr bwMode="auto">
            <a:xfrm flipH="1">
              <a:off x="5881217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3" name="Line 60"/>
            <p:cNvSpPr>
              <a:spLocks noChangeShapeType="1"/>
            </p:cNvSpPr>
            <p:nvPr/>
          </p:nvSpPr>
          <p:spPr bwMode="auto">
            <a:xfrm flipH="1">
              <a:off x="3952097" y="5580000"/>
              <a:ext cx="0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4" name="Line 61"/>
            <p:cNvSpPr>
              <a:spLocks noChangeShapeType="1"/>
            </p:cNvSpPr>
            <p:nvPr/>
          </p:nvSpPr>
          <p:spPr bwMode="auto">
            <a:xfrm flipH="1">
              <a:off x="6845776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5" name="Line 62"/>
            <p:cNvSpPr>
              <a:spLocks noChangeShapeType="1"/>
            </p:cNvSpPr>
            <p:nvPr/>
          </p:nvSpPr>
          <p:spPr bwMode="auto">
            <a:xfrm flipH="1">
              <a:off x="4916657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6" name="Line 63"/>
            <p:cNvSpPr>
              <a:spLocks noChangeShapeType="1"/>
            </p:cNvSpPr>
            <p:nvPr/>
          </p:nvSpPr>
          <p:spPr bwMode="auto">
            <a:xfrm flipH="1">
              <a:off x="7810336" y="5580000"/>
              <a:ext cx="1116" cy="41300"/>
            </a:xfrm>
            <a:prstGeom prst="line">
              <a:avLst/>
            </a:prstGeom>
            <a:noFill/>
            <a:ln w="254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/>
                <p:cNvSpPr txBox="1"/>
                <p:nvPr/>
              </p:nvSpPr>
              <p:spPr>
                <a:xfrm>
                  <a:off x="1166578" y="5584062"/>
                  <a:ext cx="301686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78" y="5584062"/>
                  <a:ext cx="301686" cy="40921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/>
                <p:cNvSpPr txBox="1"/>
                <p:nvPr/>
              </p:nvSpPr>
              <p:spPr>
                <a:xfrm>
                  <a:off x="1400618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78" name="TextBox 2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618" y="5583626"/>
                  <a:ext cx="301685" cy="40921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/>
                <p:cNvSpPr txBox="1"/>
                <p:nvPr/>
              </p:nvSpPr>
              <p:spPr>
                <a:xfrm>
                  <a:off x="1645242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79" name="TextBox 2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242" y="5583626"/>
                  <a:ext cx="301685" cy="40921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TextBox 279"/>
                <p:cNvSpPr txBox="1"/>
                <p:nvPr/>
              </p:nvSpPr>
              <p:spPr>
                <a:xfrm>
                  <a:off x="2116271" y="5583626"/>
                  <a:ext cx="301685" cy="412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80" name="TextBox 2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71" y="5583626"/>
                  <a:ext cx="301685" cy="412677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>
                  <a:off x="2366639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81" name="TextBox 2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639" y="5583626"/>
                  <a:ext cx="301685" cy="409215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/>
                <p:cNvSpPr txBox="1"/>
                <p:nvPr/>
              </p:nvSpPr>
              <p:spPr>
                <a:xfrm>
                  <a:off x="2603099" y="5583626"/>
                  <a:ext cx="301685" cy="408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82" name="TextBox 2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099" y="5583626"/>
                  <a:ext cx="301685" cy="408125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/>
                <p:cNvSpPr txBox="1"/>
                <p:nvPr/>
              </p:nvSpPr>
              <p:spPr>
                <a:xfrm>
                  <a:off x="3091149" y="5583626"/>
                  <a:ext cx="301685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83" name="TextBox 2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149" y="5583626"/>
                  <a:ext cx="301685" cy="409215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extBox 283"/>
                <p:cNvSpPr txBox="1"/>
                <p:nvPr/>
              </p:nvSpPr>
              <p:spPr>
                <a:xfrm>
                  <a:off x="3292533" y="5583626"/>
                  <a:ext cx="380232" cy="409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AU" sz="11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84" name="TextBox 2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533" y="5583626"/>
                  <a:ext cx="380232" cy="409215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732643" y="3790800"/>
            <a:ext cx="5778360" cy="1388097"/>
            <a:chOff x="1732643" y="3790800"/>
            <a:chExt cx="5778360" cy="1388097"/>
          </a:xfrm>
        </p:grpSpPr>
        <p:sp>
          <p:nvSpPr>
            <p:cNvPr id="286" name="Line 2"/>
            <p:cNvSpPr>
              <a:spLocks noChangeShapeType="1"/>
            </p:cNvSpPr>
            <p:nvPr/>
          </p:nvSpPr>
          <p:spPr bwMode="auto">
            <a:xfrm flipV="1">
              <a:off x="4200011" y="3790800"/>
              <a:ext cx="3310992" cy="1388097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7" name="Line 3"/>
            <p:cNvSpPr>
              <a:spLocks noChangeShapeType="1"/>
            </p:cNvSpPr>
            <p:nvPr/>
          </p:nvSpPr>
          <p:spPr bwMode="auto">
            <a:xfrm rot="10800000" flipH="1" flipV="1">
              <a:off x="1732643" y="3790908"/>
              <a:ext cx="2222917" cy="1387905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347977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6471779" y="3152736"/>
              <a:ext cx="0" cy="241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2000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8400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8" name="Rectangle 88"/>
                <p:cNvSpPr>
                  <a:spLocks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8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88"/>
                <p:cNvSpPr>
                  <a:spLocks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 flipV="1">
              <a:off x="2440157" y="1286213"/>
              <a:ext cx="551" cy="210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8182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88"/>
                <p:cNvSpPr>
                  <a:spLocks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5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88"/>
                <p:cNvSpPr>
                  <a:spLocks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88"/>
                <p:cNvSpPr>
                  <a:spLocks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Connector 174"/>
            <p:cNvCxnSpPr/>
            <p:nvPr/>
          </p:nvCxnSpPr>
          <p:spPr bwMode="auto">
            <a:xfrm flipH="1" flipV="1">
              <a:off x="3592629" y="1819287"/>
              <a:ext cx="0" cy="1573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88"/>
                <p:cNvSpPr>
                  <a:spLocks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7778" r="-888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88"/>
                <p:cNvSpPr>
                  <a:spLocks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/>
            <p:cNvCxnSpPr/>
            <p:nvPr/>
          </p:nvCxnSpPr>
          <p:spPr bwMode="auto">
            <a:xfrm flipH="1">
              <a:off x="5894351" y="2887523"/>
              <a:ext cx="0" cy="507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88"/>
                <p:cNvSpPr>
                  <a:spLocks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88"/>
                <p:cNvSpPr>
                  <a:spLocks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8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 flipH="1" flipV="1">
              <a:off x="2151579" y="1154561"/>
              <a:ext cx="0" cy="2239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728629" y="1421137"/>
              <a:ext cx="580" cy="1972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3304629" y="1686263"/>
              <a:ext cx="0" cy="1706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182392" y="3018006"/>
              <a:ext cx="0" cy="374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00" name="Straight Connector 25599"/>
            <p:cNvCxnSpPr/>
            <p:nvPr/>
          </p:nvCxnSpPr>
          <p:spPr bwMode="auto">
            <a:xfrm flipH="1">
              <a:off x="5606529" y="2753987"/>
              <a:ext cx="0" cy="640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Oval 189"/>
            <p:cNvSpPr/>
            <p:nvPr/>
          </p:nvSpPr>
          <p:spPr bwMode="auto">
            <a:xfrm>
              <a:off x="3570404" y="1798288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2131007" y="113316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2418404" y="1266853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706404" y="1400240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2994404" y="1532878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3282404" y="166676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5585184" y="27258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874781" y="2865022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163274" y="299654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6450179" y="313153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18182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88"/>
                <p:cNvSpPr>
                  <a:spLocks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88"/>
                <p:cNvSpPr>
                  <a:spLocks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455" r="-909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88"/>
                <p:cNvSpPr>
                  <a:spLocks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17778" r="-11111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17778" r="-888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Rectangle 88"/>
                <p:cNvSpPr>
                  <a:spLocks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1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20455" r="-11364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>
              <a:off x="4744679" y="2352298"/>
              <a:ext cx="0" cy="1040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18222" y="2621065"/>
              <a:ext cx="0" cy="77361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/>
            <p:cNvCxnSpPr/>
            <p:nvPr/>
          </p:nvCxnSpPr>
          <p:spPr bwMode="auto">
            <a:xfrm flipH="1" flipV="1">
              <a:off x="3880629" y="1953324"/>
              <a:ext cx="0" cy="144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/>
            <p:cNvCxnSpPr/>
            <p:nvPr/>
          </p:nvCxnSpPr>
          <p:spPr bwMode="auto">
            <a:xfrm flipV="1">
              <a:off x="4456679" y="2219724"/>
              <a:ext cx="0" cy="1173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/>
            <p:cNvCxnSpPr/>
            <p:nvPr/>
          </p:nvCxnSpPr>
          <p:spPr bwMode="auto">
            <a:xfrm flipV="1">
              <a:off x="5032679" y="2486248"/>
              <a:ext cx="0" cy="907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8" name="Oval 227"/>
            <p:cNvSpPr/>
            <p:nvPr/>
          </p:nvSpPr>
          <p:spPr bwMode="auto">
            <a:xfrm>
              <a:off x="5297729" y="2599465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3858029" y="19323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4145655" y="2065195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4434027" y="2198726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4722791" y="233069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5010702" y="2465249"/>
              <a:ext cx="43200" cy="43200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92" name="Rectangle 102"/>
          <p:cNvSpPr>
            <a:spLocks/>
          </p:cNvSpPr>
          <p:nvPr/>
        </p:nvSpPr>
        <p:spPr bwMode="auto">
          <a:xfrm>
            <a:off x="4574232" y="5366742"/>
            <a:ext cx="3295055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cs typeface="Helvetica" charset="0"/>
              </a:rPr>
              <a:t>like Bernoulli trials, but in 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/>
              <p:cNvSpPr txBox="1"/>
              <p:nvPr/>
            </p:nvSpPr>
            <p:spPr>
              <a:xfrm>
                <a:off x="204438" y="5171052"/>
                <a:ext cx="4127284" cy="137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endChr m:val="〉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AU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AU" i="1">
                              <a:latin typeface="Cambria Math"/>
                            </a:rPr>
                            <m:t>+</m:t>
                          </m:r>
                          <m:r>
                            <a:rPr lang="en-AU" i="1">
                              <a:latin typeface="Cambria Math"/>
                            </a:rPr>
                            <m:t>𝛽</m:t>
                          </m:r>
                          <m:r>
                            <a:rPr lang="en-AU" i="1">
                              <a:latin typeface="Cambria Math"/>
                            </a:rPr>
                            <m:t>|1〉)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</a:rPr>
                            <m:t>⊗</m:t>
                          </m:r>
                          <m:r>
                            <a:rPr lang="en-AU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AU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−|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b="0" dirty="0" smtClean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38" y="5171052"/>
                <a:ext cx="4127284" cy="1373196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4" name="Group 293"/>
          <p:cNvGrpSpPr/>
          <p:nvPr/>
        </p:nvGrpSpPr>
        <p:grpSpPr>
          <a:xfrm>
            <a:off x="274588" y="3948930"/>
            <a:ext cx="8434248" cy="1322127"/>
            <a:chOff x="274588" y="3948930"/>
            <a:chExt cx="8434248" cy="1322127"/>
          </a:xfrm>
        </p:grpSpPr>
        <p:sp>
          <p:nvSpPr>
            <p:cNvPr id="295" name="Rectangle 95"/>
            <p:cNvSpPr>
              <a:spLocks/>
            </p:cNvSpPr>
            <p:nvPr/>
          </p:nvSpPr>
          <p:spPr bwMode="auto">
            <a:xfrm>
              <a:off x="2177614" y="3948930"/>
              <a:ext cx="22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latin typeface="Times New Roman Italic" charset="0"/>
                  <a:cs typeface="Times New Roman Italic" charset="0"/>
                  <a:sym typeface="Times New Roman Italic" charset="0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Rectangle 93"/>
                <p:cNvSpPr>
                  <a:spLocks/>
                </p:cNvSpPr>
                <p:nvPr/>
              </p:nvSpPr>
              <p:spPr bwMode="auto">
                <a:xfrm>
                  <a:off x="274588" y="4183772"/>
                  <a:ext cx="6257482" cy="1087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  <a:cs typeface="Helvetica" charset="0"/>
                            </a:rPr>
                            <m:t>𝑅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  <m:t>⊗</m:t>
                          </m:r>
                          <m:r>
                            <a:rPr lang="en-AU" b="0" i="1" smtClean="0">
                              <a:latin typeface="Cambria Math"/>
                              <a:cs typeface="Helvetica" charset="0"/>
                            </a:rPr>
                            <m:t>𝑚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=</m:t>
                      </m:r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𝑅</m:t>
                      </m:r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⊗</m:t>
                      </m:r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𝑅</m:t>
                      </m:r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⊗…⊗</m:t>
                      </m:r>
                      <m:r>
                        <a:rPr lang="en-AU" b="0" i="1" smtClean="0">
                          <a:latin typeface="Cambria Math"/>
                          <a:cs typeface="Helvetica" charset="0"/>
                        </a:rPr>
                        <m:t>𝑅</m:t>
                      </m:r>
                    </m:oMath>
                  </a14:m>
                  <a:r>
                    <a:rPr lang="en-US" dirty="0" smtClean="0">
                      <a:cs typeface="Helvetica" charset="0"/>
                    </a:rPr>
                    <a:t>  </a:t>
                  </a:r>
                  <a:r>
                    <a:rPr lang="en-US" dirty="0">
                      <a:cs typeface="Helvetica" charset="0"/>
                    </a:rPr>
                    <a:t>where </a:t>
                  </a:r>
                  <a:r>
                    <a:rPr lang="en-US" dirty="0" smtClean="0">
                      <a:cs typeface="Helvetica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AU" i="1">
                          <a:latin typeface="Cambria Math"/>
                        </a:rPr>
                        <m:t>𝑅</m:t>
                      </m:r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AU" dirty="0"/>
                </a:p>
                <a:p>
                  <a:pPr algn="l"/>
                  <a:endParaRPr lang="en-US" sz="25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72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588" y="4183772"/>
                  <a:ext cx="6257482" cy="108728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7408800" y="4036776"/>
                  <a:ext cx="1300036" cy="1224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𝛼</m:t>
                        </m:r>
                        <m:r>
                          <a:rPr lang="en-AU" b="0" i="1" smtClean="0">
                            <a:latin typeface="Cambria Math"/>
                          </a:rPr>
                          <m:t>≈1</m:t>
                        </m:r>
                      </m:oMath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𝛽</m:t>
                        </m:r>
                        <m:r>
                          <a:rPr lang="en-AU" b="0" i="1" smtClean="0">
                            <a:latin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AU" b="0" i="1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800" y="4036776"/>
                  <a:ext cx="1300036" cy="1224631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8" name="Left Brace 297"/>
            <p:cNvSpPr/>
            <p:nvPr/>
          </p:nvSpPr>
          <p:spPr bwMode="auto">
            <a:xfrm rot="5400000">
              <a:off x="2350954" y="3280188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99" name="Group 4"/>
          <p:cNvGrpSpPr>
            <a:grpSpLocks/>
          </p:cNvGrpSpPr>
          <p:nvPr/>
        </p:nvGrpSpPr>
        <p:grpSpPr bwMode="auto">
          <a:xfrm>
            <a:off x="1718683" y="909638"/>
            <a:ext cx="423652" cy="3015596"/>
            <a:chOff x="0" y="0"/>
            <a:chExt cx="784" cy="2704"/>
          </a:xfrm>
        </p:grpSpPr>
        <p:sp>
          <p:nvSpPr>
            <p:cNvPr id="300" name="Rectangle 2"/>
            <p:cNvSpPr>
              <a:spLocks/>
            </p:cNvSpPr>
            <p:nvPr/>
          </p:nvSpPr>
          <p:spPr bwMode="auto">
            <a:xfrm>
              <a:off x="32" y="32"/>
              <a:ext cx="72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pic>
          <p:nvPicPr>
            <p:cNvPr id="301" name="Picture 3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4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714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utoUpdateAnimBg="0"/>
      <p:bldP spid="2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6471779" y="3152736"/>
              <a:ext cx="0" cy="241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1385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7962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8" name="Rectangle 88"/>
                <p:cNvSpPr>
                  <a:spLocks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8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88"/>
                <p:cNvSpPr>
                  <a:spLocks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 flipV="1">
              <a:off x="2440157" y="1286213"/>
              <a:ext cx="551" cy="210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88"/>
                <p:cNvSpPr>
                  <a:spLocks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5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88"/>
                <p:cNvSpPr>
                  <a:spLocks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6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1364" r="-13636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88"/>
                <p:cNvSpPr>
                  <a:spLocks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Connector 174"/>
            <p:cNvCxnSpPr/>
            <p:nvPr/>
          </p:nvCxnSpPr>
          <p:spPr bwMode="auto">
            <a:xfrm flipH="1" flipV="1">
              <a:off x="3592629" y="1819287"/>
              <a:ext cx="0" cy="1573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88"/>
                <p:cNvSpPr>
                  <a:spLocks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6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88"/>
                <p:cNvSpPr>
                  <a:spLocks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/>
            <p:cNvCxnSpPr/>
            <p:nvPr/>
          </p:nvCxnSpPr>
          <p:spPr bwMode="auto">
            <a:xfrm flipH="1">
              <a:off x="5897526" y="2887523"/>
              <a:ext cx="0" cy="507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88"/>
                <p:cNvSpPr>
                  <a:spLocks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7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88"/>
                <p:cNvSpPr>
                  <a:spLocks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8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7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 flipH="1" flipV="1">
              <a:off x="2151579" y="1154561"/>
              <a:ext cx="0" cy="2239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728629" y="1417962"/>
              <a:ext cx="580" cy="1972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3304629" y="1686263"/>
              <a:ext cx="0" cy="1706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185567" y="3018006"/>
              <a:ext cx="0" cy="374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00" name="Straight Connector 25599"/>
            <p:cNvCxnSpPr/>
            <p:nvPr/>
          </p:nvCxnSpPr>
          <p:spPr bwMode="auto">
            <a:xfrm flipH="1">
              <a:off x="5609704" y="2753987"/>
              <a:ext cx="0" cy="640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88"/>
                <p:cNvSpPr>
                  <a:spLocks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7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88"/>
                <p:cNvSpPr>
                  <a:spLocks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578" y="3393937"/>
                  <a:ext cx="252000" cy="36000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88"/>
                <p:cNvSpPr>
                  <a:spLocks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Rectangle 88"/>
                <p:cNvSpPr>
                  <a:spLocks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1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>
              <a:off x="4744679" y="2352298"/>
              <a:ext cx="0" cy="10404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21397" y="2621065"/>
              <a:ext cx="0" cy="77361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/>
            <p:cNvCxnSpPr/>
            <p:nvPr/>
          </p:nvCxnSpPr>
          <p:spPr bwMode="auto">
            <a:xfrm flipH="1" flipV="1">
              <a:off x="3880629" y="1953324"/>
              <a:ext cx="0" cy="144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/>
            <p:cNvCxnSpPr/>
            <p:nvPr/>
          </p:nvCxnSpPr>
          <p:spPr bwMode="auto">
            <a:xfrm flipV="1">
              <a:off x="4456679" y="2219724"/>
              <a:ext cx="0" cy="1173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/>
            <p:cNvCxnSpPr/>
            <p:nvPr/>
          </p:nvCxnSpPr>
          <p:spPr bwMode="auto">
            <a:xfrm flipV="1">
              <a:off x="5032679" y="2486248"/>
              <a:ext cx="0" cy="907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AutoShape 44"/>
            <p:cNvSpPr>
              <a:spLocks/>
            </p:cNvSpPr>
            <p:nvPr/>
          </p:nvSpPr>
          <p:spPr bwMode="auto">
            <a:xfrm>
              <a:off x="2077200" y="1102234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88" name="AutoShape 44"/>
            <p:cNvSpPr>
              <a:spLocks/>
            </p:cNvSpPr>
            <p:nvPr/>
          </p:nvSpPr>
          <p:spPr bwMode="auto">
            <a:xfrm>
              <a:off x="2365200" y="110221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89" name="AutoShape 44"/>
            <p:cNvSpPr>
              <a:spLocks/>
            </p:cNvSpPr>
            <p:nvPr/>
          </p:nvSpPr>
          <p:spPr bwMode="auto">
            <a:xfrm>
              <a:off x="2651695" y="1102263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0" name="AutoShape 44"/>
            <p:cNvSpPr>
              <a:spLocks/>
            </p:cNvSpPr>
            <p:nvPr/>
          </p:nvSpPr>
          <p:spPr bwMode="auto">
            <a:xfrm>
              <a:off x="2939695" y="110224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1" name="AutoShape 44"/>
            <p:cNvSpPr>
              <a:spLocks/>
            </p:cNvSpPr>
            <p:nvPr/>
          </p:nvSpPr>
          <p:spPr bwMode="auto">
            <a:xfrm>
              <a:off x="3229792" y="1100584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2" name="AutoShape 44"/>
            <p:cNvSpPr>
              <a:spLocks/>
            </p:cNvSpPr>
            <p:nvPr/>
          </p:nvSpPr>
          <p:spPr bwMode="auto">
            <a:xfrm>
              <a:off x="3517792" y="110056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3" name="AutoShape 44"/>
            <p:cNvSpPr>
              <a:spLocks/>
            </p:cNvSpPr>
            <p:nvPr/>
          </p:nvSpPr>
          <p:spPr bwMode="auto">
            <a:xfrm>
              <a:off x="3804287" y="1100613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4" name="AutoShape 44"/>
            <p:cNvSpPr>
              <a:spLocks/>
            </p:cNvSpPr>
            <p:nvPr/>
          </p:nvSpPr>
          <p:spPr bwMode="auto">
            <a:xfrm>
              <a:off x="4092287" y="110059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5" name="AutoShape 44"/>
            <p:cNvSpPr>
              <a:spLocks/>
            </p:cNvSpPr>
            <p:nvPr/>
          </p:nvSpPr>
          <p:spPr bwMode="auto">
            <a:xfrm>
              <a:off x="4381993" y="1100545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6" name="AutoShape 44"/>
            <p:cNvSpPr>
              <a:spLocks/>
            </p:cNvSpPr>
            <p:nvPr/>
          </p:nvSpPr>
          <p:spPr bwMode="auto">
            <a:xfrm>
              <a:off x="4669993" y="1100529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" name="AutoShape 44"/>
            <p:cNvSpPr>
              <a:spLocks/>
            </p:cNvSpPr>
            <p:nvPr/>
          </p:nvSpPr>
          <p:spPr bwMode="auto">
            <a:xfrm>
              <a:off x="4956488" y="1100574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8" name="AutoShape 44"/>
            <p:cNvSpPr>
              <a:spLocks/>
            </p:cNvSpPr>
            <p:nvPr/>
          </p:nvSpPr>
          <p:spPr bwMode="auto">
            <a:xfrm>
              <a:off x="5244488" y="110055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9" name="AutoShape 44"/>
            <p:cNvSpPr>
              <a:spLocks/>
            </p:cNvSpPr>
            <p:nvPr/>
          </p:nvSpPr>
          <p:spPr bwMode="auto">
            <a:xfrm>
              <a:off x="5534585" y="1098895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300" name="AutoShape 44"/>
            <p:cNvSpPr>
              <a:spLocks/>
            </p:cNvSpPr>
            <p:nvPr/>
          </p:nvSpPr>
          <p:spPr bwMode="auto">
            <a:xfrm>
              <a:off x="5822585" y="1098879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301" name="AutoShape 44"/>
            <p:cNvSpPr>
              <a:spLocks/>
            </p:cNvSpPr>
            <p:nvPr/>
          </p:nvSpPr>
          <p:spPr bwMode="auto">
            <a:xfrm>
              <a:off x="6109080" y="1098924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302" name="AutoShape 44"/>
            <p:cNvSpPr>
              <a:spLocks/>
            </p:cNvSpPr>
            <p:nvPr/>
          </p:nvSpPr>
          <p:spPr bwMode="auto">
            <a:xfrm>
              <a:off x="6397080" y="109890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</p:grpSp>
      <p:sp>
        <p:nvSpPr>
          <p:cNvPr id="304" name="Rectangle 13"/>
          <p:cNvSpPr>
            <a:spLocks/>
          </p:cNvSpPr>
          <p:nvPr/>
        </p:nvSpPr>
        <p:spPr bwMode="auto">
          <a:xfrm>
            <a:off x="6779975" y="3817356"/>
            <a:ext cx="2204022" cy="6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AU" sz="2000" dirty="0" smtClean="0">
                <a:solidFill>
                  <a:srgbClr val="C00000"/>
                </a:solidFill>
                <a:cs typeface="Helvetica" charset="0"/>
              </a:rPr>
              <a:t>Mostly the identity, so can be omitted.</a:t>
            </a:r>
            <a:endParaRPr lang="en-US" sz="2000" dirty="0">
              <a:solidFill>
                <a:srgbClr val="C00000"/>
              </a:solidFill>
              <a:cs typeface="Helvetica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560381" y="3777316"/>
            <a:ext cx="5708614" cy="2149482"/>
            <a:chOff x="560381" y="3777316"/>
            <a:chExt cx="5708614" cy="214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|0000000100000000010000000000001000000〉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1" name="Left Brace 230"/>
            <p:cNvSpPr/>
            <p:nvPr/>
          </p:nvSpPr>
          <p:spPr bwMode="auto">
            <a:xfrm rot="16200000">
              <a:off x="1292474" y="4175246"/>
              <a:ext cx="116505" cy="108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Connector 232"/>
            <p:cNvCxnSpPr/>
            <p:nvPr/>
          </p:nvCxnSpPr>
          <p:spPr bwMode="auto">
            <a:xfrm>
              <a:off x="3313972" y="4627562"/>
              <a:ext cx="0" cy="45454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3" name="Left Brace 302"/>
            <p:cNvSpPr/>
            <p:nvPr/>
          </p:nvSpPr>
          <p:spPr bwMode="auto">
            <a:xfrm rot="16200000">
              <a:off x="2003474" y="3893846"/>
              <a:ext cx="116505" cy="2502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/>
                <p:cNvSpPr txBox="1"/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14" name="TextBox 3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/>
            <p:cNvCxnSpPr/>
            <p:nvPr/>
          </p:nvCxnSpPr>
          <p:spPr bwMode="auto">
            <a:xfrm>
              <a:off x="5150746" y="4628320"/>
              <a:ext cx="0" cy="81092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6" name="Left Brace 315"/>
            <p:cNvSpPr/>
            <p:nvPr/>
          </p:nvSpPr>
          <p:spPr bwMode="auto">
            <a:xfrm rot="16200000">
              <a:off x="2922433" y="3375230"/>
              <a:ext cx="116505" cy="43416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/>
                <p:cNvSpPr txBox="1"/>
                <p:nvPr/>
              </p:nvSpPr>
              <p:spPr>
                <a:xfrm>
                  <a:off x="2744813" y="5465133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17" name="TextBox 3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813" y="5465133"/>
                  <a:ext cx="574003" cy="461665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8" name="Straight Arrow Connector 317"/>
            <p:cNvCxnSpPr/>
            <p:nvPr/>
          </p:nvCxnSpPr>
          <p:spPr bwMode="auto">
            <a:xfrm flipV="1">
              <a:off x="1845579" y="3777316"/>
              <a:ext cx="306000" cy="5665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" name="Straight Arrow Connector 318"/>
            <p:cNvCxnSpPr/>
            <p:nvPr/>
          </p:nvCxnSpPr>
          <p:spPr bwMode="auto">
            <a:xfrm flipH="1" flipV="1">
              <a:off x="2434122" y="3798674"/>
              <a:ext cx="803771" cy="5957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Straight Arrow Connector 319"/>
            <p:cNvCxnSpPr/>
            <p:nvPr/>
          </p:nvCxnSpPr>
          <p:spPr bwMode="auto">
            <a:xfrm flipH="1" flipV="1">
              <a:off x="2728629" y="3801335"/>
              <a:ext cx="2373129" cy="5887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2" name="Group 101"/>
          <p:cNvGrpSpPr>
            <a:grpSpLocks/>
          </p:cNvGrpSpPr>
          <p:nvPr/>
        </p:nvGrpSpPr>
        <p:grpSpPr bwMode="auto">
          <a:xfrm>
            <a:off x="2855480" y="942718"/>
            <a:ext cx="3798224" cy="3000375"/>
            <a:chOff x="0" y="0"/>
            <a:chExt cx="2832" cy="2688"/>
          </a:xfrm>
        </p:grpSpPr>
        <p:sp>
          <p:nvSpPr>
            <p:cNvPr id="323" name="Rectangle 99"/>
            <p:cNvSpPr>
              <a:spLocks/>
            </p:cNvSpPr>
            <p:nvPr/>
          </p:nvSpPr>
          <p:spPr bwMode="auto">
            <a:xfrm>
              <a:off x="24" y="24"/>
              <a:ext cx="2784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pic>
          <p:nvPicPr>
            <p:cNvPr id="324" name="Picture 100"/>
            <p:cNvPicPr>
              <a:picLocks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32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3"/>
              <p:cNvSpPr>
                <a:spLocks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If there are no more ones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the identity.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17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blipFill rotWithShape="0">
                <a:blip r:embed="rId39"/>
                <a:stretch>
                  <a:fillRect l="-5076" t="-14050" r="-2538" b="-2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3"/>
              <p:cNvSpPr>
                <a:spLocks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depending on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is even or odd.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18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blipFill rotWithShape="0">
                <a:blip r:embed="rId40"/>
                <a:stretch>
                  <a:fillRect l="-6175" t="-2427" r="-7371" b="-9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2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171" grpId="0"/>
      <p:bldP spid="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1385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7962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8" name="Rectangle 88"/>
                <p:cNvSpPr>
                  <a:spLocks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88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3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88"/>
                <p:cNvSpPr>
                  <a:spLocks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3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5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 flipV="1">
              <a:off x="2440157" y="1286213"/>
              <a:ext cx="551" cy="210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88"/>
                <p:cNvSpPr>
                  <a:spLocks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5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1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1364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 flipH="1" flipV="1">
              <a:off x="2151579" y="1154561"/>
              <a:ext cx="0" cy="22392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728629" y="1417962"/>
              <a:ext cx="580" cy="1972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AutoShape 44"/>
            <p:cNvSpPr>
              <a:spLocks/>
            </p:cNvSpPr>
            <p:nvPr/>
          </p:nvSpPr>
          <p:spPr bwMode="auto">
            <a:xfrm>
              <a:off x="2077200" y="1102234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88" name="AutoShape 44"/>
            <p:cNvSpPr>
              <a:spLocks/>
            </p:cNvSpPr>
            <p:nvPr/>
          </p:nvSpPr>
          <p:spPr bwMode="auto">
            <a:xfrm>
              <a:off x="2365200" y="110221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89" name="AutoShape 44"/>
            <p:cNvSpPr>
              <a:spLocks/>
            </p:cNvSpPr>
            <p:nvPr/>
          </p:nvSpPr>
          <p:spPr bwMode="auto">
            <a:xfrm>
              <a:off x="2651695" y="1102263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60381" y="3777316"/>
            <a:ext cx="5708614" cy="2149482"/>
            <a:chOff x="560381" y="3777316"/>
            <a:chExt cx="5708614" cy="214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|0000000100000000010000000000001000000〉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Left Brace 169"/>
            <p:cNvSpPr/>
            <p:nvPr/>
          </p:nvSpPr>
          <p:spPr bwMode="auto">
            <a:xfrm rot="16200000">
              <a:off x="1292474" y="4175246"/>
              <a:ext cx="116505" cy="108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/>
            <p:cNvCxnSpPr/>
            <p:nvPr/>
          </p:nvCxnSpPr>
          <p:spPr bwMode="auto">
            <a:xfrm>
              <a:off x="3313972" y="4627562"/>
              <a:ext cx="0" cy="45454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2" name="Left Brace 181"/>
            <p:cNvSpPr/>
            <p:nvPr/>
          </p:nvSpPr>
          <p:spPr bwMode="auto">
            <a:xfrm rot="16200000">
              <a:off x="2003474" y="3893846"/>
              <a:ext cx="116505" cy="2502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Connector 183"/>
            <p:cNvCxnSpPr/>
            <p:nvPr/>
          </p:nvCxnSpPr>
          <p:spPr bwMode="auto">
            <a:xfrm>
              <a:off x="5150746" y="4628320"/>
              <a:ext cx="0" cy="81092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Left Brace 184"/>
            <p:cNvSpPr/>
            <p:nvPr/>
          </p:nvSpPr>
          <p:spPr bwMode="auto">
            <a:xfrm rot="16200000">
              <a:off x="2922433" y="3375230"/>
              <a:ext cx="116505" cy="43416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2744813" y="5465133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813" y="5465133"/>
                  <a:ext cx="57400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Arrow Connector 186"/>
            <p:cNvCxnSpPr/>
            <p:nvPr/>
          </p:nvCxnSpPr>
          <p:spPr bwMode="auto">
            <a:xfrm flipV="1">
              <a:off x="1845579" y="3777316"/>
              <a:ext cx="306000" cy="5665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87"/>
            <p:cNvCxnSpPr/>
            <p:nvPr/>
          </p:nvCxnSpPr>
          <p:spPr bwMode="auto">
            <a:xfrm flipH="1" flipV="1">
              <a:off x="2434122" y="3798674"/>
              <a:ext cx="803771" cy="5957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Arrow Connector 188"/>
            <p:cNvCxnSpPr/>
            <p:nvPr/>
          </p:nvCxnSpPr>
          <p:spPr bwMode="auto">
            <a:xfrm flipH="1" flipV="1">
              <a:off x="2728629" y="3801335"/>
              <a:ext cx="2373129" cy="5887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3"/>
              <p:cNvSpPr>
                <a:spLocks/>
              </p:cNvSpPr>
              <p:nvPr/>
            </p:nvSpPr>
            <p:spPr bwMode="auto">
              <a:xfrm>
                <a:off x="3715275" y="1761333"/>
                <a:ext cx="2130262" cy="955506"/>
              </a:xfrm>
              <a:prstGeom prst="rect">
                <a:avLst/>
              </a:prstGeom>
              <a:solidFill>
                <a:schemeClr val="accent1"/>
              </a:solidFill>
              <a:ln w="25400" cmpd="dbl">
                <a:solidFill>
                  <a:srgbClr val="C00000"/>
                </a:solidFill>
              </a:ln>
              <a:extLst/>
            </p:spPr>
            <p:txBody>
              <a:bodyPr lIns="0" tIns="0" rIns="0" bIns="0" anchor="ctr"/>
              <a:lstStyle/>
              <a:p>
                <a:pPr algn="ctr"/>
                <a:r>
                  <a:rPr lang="en-AU" dirty="0" smtClean="0">
                    <a:cs typeface="Helvetica" charset="0"/>
                  </a:rPr>
                  <a:t>Only keep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  <a:cs typeface="Helvetica" charset="0"/>
                      </a:rPr>
                      <m:t>𝑘</m:t>
                    </m:r>
                  </m:oMath>
                </a14:m>
                <a:r>
                  <a:rPr lang="en-AU" dirty="0" smtClean="0">
                    <a:cs typeface="Helvetica" charset="0"/>
                  </a:rPr>
                  <a:t> of the operations.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190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5275" y="1761333"/>
                <a:ext cx="2130262" cy="955506"/>
              </a:xfrm>
              <a:prstGeom prst="rect">
                <a:avLst/>
              </a:prstGeom>
              <a:blipFill rotWithShape="0">
                <a:blip r:embed="rId25"/>
                <a:stretch>
                  <a:fillRect l="-5650" r="-7910" b="-6832"/>
                </a:stretch>
              </a:blipFill>
              <a:ln w="25400" cmpd="dbl">
                <a:solidFill>
                  <a:srgbClr val="C00000"/>
                </a:solidFill>
              </a:ln>
              <a:ex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13"/>
              <p:cNvSpPr>
                <a:spLocks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depending on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is even or odd.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1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blipFill rotWithShape="0">
                <a:blip r:embed="rId26"/>
                <a:stretch>
                  <a:fillRect l="-6175" t="-2427" r="-7371" b="-9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13"/>
              <p:cNvSpPr>
                <a:spLocks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If there are no more ones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the identity.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2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blipFill rotWithShape="0">
                <a:blip r:embed="rId27"/>
                <a:stretch>
                  <a:fillRect l="-5076" t="-14050" r="-2538" b="-2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0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p:sp>
          <p:nvSpPr>
            <p:cNvPr id="168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1385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7962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21397" y="2621065"/>
              <a:ext cx="0" cy="77361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0" name="AutoShape 44"/>
            <p:cNvSpPr>
              <a:spLocks/>
            </p:cNvSpPr>
            <p:nvPr/>
          </p:nvSpPr>
          <p:spPr bwMode="auto">
            <a:xfrm>
              <a:off x="2939695" y="110224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4" name="AutoShape 44"/>
            <p:cNvSpPr>
              <a:spLocks/>
            </p:cNvSpPr>
            <p:nvPr/>
          </p:nvSpPr>
          <p:spPr bwMode="auto">
            <a:xfrm>
              <a:off x="4092287" y="110059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8" name="AutoShape 44"/>
            <p:cNvSpPr>
              <a:spLocks/>
            </p:cNvSpPr>
            <p:nvPr/>
          </p:nvSpPr>
          <p:spPr bwMode="auto">
            <a:xfrm>
              <a:off x="5244488" y="110055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2744813" y="5465133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13" y="5465133"/>
                <a:ext cx="574003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60381" y="3798674"/>
            <a:ext cx="5708614" cy="1805608"/>
            <a:chOff x="560381" y="3798674"/>
            <a:chExt cx="5708614" cy="1805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|0000000100000000010000000000001000000〉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1" name="Left Brace 230"/>
            <p:cNvSpPr/>
            <p:nvPr/>
          </p:nvSpPr>
          <p:spPr bwMode="auto">
            <a:xfrm rot="16200000">
              <a:off x="1292474" y="4175246"/>
              <a:ext cx="116505" cy="108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Connector 232"/>
            <p:cNvCxnSpPr/>
            <p:nvPr/>
          </p:nvCxnSpPr>
          <p:spPr bwMode="auto">
            <a:xfrm>
              <a:off x="3313972" y="4627562"/>
              <a:ext cx="0" cy="45454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3" name="Left Brace 302"/>
            <p:cNvSpPr/>
            <p:nvPr/>
          </p:nvSpPr>
          <p:spPr bwMode="auto">
            <a:xfrm rot="16200000">
              <a:off x="2003474" y="3893846"/>
              <a:ext cx="116505" cy="2502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/>
                <p:cNvSpPr txBox="1"/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14" name="TextBox 3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/>
            <p:cNvCxnSpPr/>
            <p:nvPr/>
          </p:nvCxnSpPr>
          <p:spPr bwMode="auto">
            <a:xfrm>
              <a:off x="5150746" y="4628320"/>
              <a:ext cx="0" cy="81092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6" name="Left Brace 315"/>
            <p:cNvSpPr/>
            <p:nvPr/>
          </p:nvSpPr>
          <p:spPr bwMode="auto">
            <a:xfrm rot="16200000">
              <a:off x="2922433" y="3375230"/>
              <a:ext cx="116505" cy="43416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18" name="Straight Arrow Connector 317"/>
            <p:cNvCxnSpPr/>
            <p:nvPr/>
          </p:nvCxnSpPr>
          <p:spPr bwMode="auto">
            <a:xfrm flipV="1">
              <a:off x="1845579" y="3798674"/>
              <a:ext cx="1171050" cy="5452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" name="Straight Arrow Connector 318"/>
            <p:cNvCxnSpPr/>
            <p:nvPr/>
          </p:nvCxnSpPr>
          <p:spPr bwMode="auto">
            <a:xfrm flipV="1">
              <a:off x="3237894" y="3798674"/>
              <a:ext cx="930313" cy="5957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Straight Arrow Connector 319"/>
            <p:cNvCxnSpPr/>
            <p:nvPr/>
          </p:nvCxnSpPr>
          <p:spPr bwMode="auto">
            <a:xfrm flipV="1">
              <a:off x="5101759" y="3798674"/>
              <a:ext cx="219638" cy="5914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3"/>
              <p:cNvSpPr>
                <a:spLocks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depending on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is even or odd.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1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blipFill rotWithShape="0">
                <a:blip r:embed="rId25"/>
                <a:stretch>
                  <a:fillRect l="-6175" t="-2427" r="-7371" b="-9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3"/>
              <p:cNvSpPr>
                <a:spLocks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If there are no more ones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the identity.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2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047" y="6038845"/>
                <a:ext cx="3602086" cy="738352"/>
              </a:xfrm>
              <a:prstGeom prst="rect">
                <a:avLst/>
              </a:prstGeom>
              <a:blipFill rotWithShape="0">
                <a:blip r:embed="rId26"/>
                <a:stretch>
                  <a:fillRect l="-5076" t="-14050" r="-2538" b="-2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6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9600" y="1011600"/>
            <a:ext cx="7616670" cy="2771008"/>
            <a:chOff x="579600" y="1011600"/>
            <a:chExt cx="7616670" cy="2771008"/>
          </a:xfrm>
        </p:grpSpPr>
        <p:sp>
          <p:nvSpPr>
            <p:cNvPr id="117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65" name="Rectangle 65"/>
                <p:cNvSpPr>
                  <a:spLocks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r>
                    <a:rPr lang="en-US" sz="1700" dirty="0" smtClean="0">
                      <a:cs typeface="Helvetica" charset="0"/>
                    </a:rPr>
                    <a:t> </a:t>
                  </a:r>
                  <a:r>
                    <a:rPr lang="en-US" sz="1700" dirty="0" err="1">
                      <a:cs typeface="Helvetica" charset="0"/>
                    </a:rPr>
                    <a:t>qubits</a:t>
                  </a:r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5665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00" y="1962101"/>
                  <a:ext cx="850506" cy="3303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429" t="-9259" r="-10000" b="-2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>
              <a:off x="1735993" y="1151385"/>
              <a:ext cx="5140908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7962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1732644" y="1686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1732644" y="1952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>
              <a:off x="1732644" y="1819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1732644" y="2485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1732644" y="26186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5" name="Line 85"/>
            <p:cNvSpPr>
              <a:spLocks noChangeShapeType="1"/>
            </p:cNvSpPr>
            <p:nvPr/>
          </p:nvSpPr>
          <p:spPr bwMode="auto">
            <a:xfrm>
              <a:off x="1732644" y="2751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91" name="Rectangle 91"/>
                <p:cNvSpPr>
                  <a:spLocks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569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1007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7209579" y="1154737"/>
              <a:ext cx="319283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7209579" y="1687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7209579" y="1820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7209579" y="1953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7209579" y="2486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>
              <a:off x="7209579" y="2619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7209579" y="2753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064667"/>
              <a:ext cx="375102" cy="2152055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70"/>
                <p:cNvSpPr>
                  <a:spLocks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>
                    <a:solidFill>
                      <a:srgbClr val="001F67"/>
                    </a:solidFill>
                    <a:latin typeface="Times New Roman Bold Italic" charset="0"/>
                    <a:cs typeface="Times New Roman Bold Italic" charset="0"/>
                    <a:sym typeface="Times New Roman Bold Italic" charset="0"/>
                  </a:endParaRPr>
                </a:p>
                <a:p>
                  <a:pPr algn="l">
                    <a:lnSpc>
                      <a:spcPts val="11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 New Roman Bold Italic" charset="0"/>
                                <a:sym typeface="Times New Roman Bold Italic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 New Roman Bold Italic" charset="0"/>
                                <a:sym typeface="Times New Roman Bold Italic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6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300" baseline="-6000" dirty="0">
                    <a:solidFill>
                      <a:srgbClr val="001F67"/>
                    </a:solidFill>
                    <a:latin typeface="Times New Roman Bold" charset="0"/>
                    <a:cs typeface="Times New Roman Bold" charset="0"/>
                    <a:sym typeface="Times New Roman Bold" charset="0"/>
                  </a:endParaRPr>
                </a:p>
                <a:p>
                  <a:pPr algn="l"/>
                  <a:r>
                    <a:rPr lang="en-US" sz="1300" baseline="-6000" dirty="0" smtClean="0">
                      <a:solidFill>
                        <a:srgbClr val="001F67"/>
                      </a:solidFill>
                      <a:latin typeface="Times New Roman Bold" charset="0"/>
                      <a:cs typeface="Times New Roman Bold" charset="0"/>
                      <a:sym typeface="Times New Roman Bold" charset="0"/>
                    </a:rPr>
                    <a:t>   .</a:t>
                  </a:r>
                  <a:endParaRPr lang="en-US" sz="17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1000" baseline="-6000" dirty="0" smtClean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:endParaRPr lang="en-US" sz="800" baseline="-6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 panose="02040503050406030204" pitchFamily="18" charset="0"/>
                                <a:cs typeface="Times" charset="0"/>
                                <a:sym typeface="Times New Roman Bold" charset="0"/>
                              </a:rPr>
                            </m:ctrlPr>
                          </m:sSubPr>
                          <m:e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AU" sz="1000" b="0" i="1" smtClean="0">
                                <a:solidFill>
                                  <a:srgbClr val="001F67"/>
                                </a:solidFill>
                                <a:latin typeface="Cambria Math"/>
                                <a:cs typeface="Times" charset="0"/>
                                <a:sym typeface="Times New Roman Bold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rgbClr val="001F67"/>
                    </a:solidFill>
                    <a:latin typeface="Times New Roman Bold" charset="0"/>
                    <a:cs typeface="Times" charset="0"/>
                    <a:sym typeface="Times New Roman Bold" charset="0"/>
                  </a:endParaRPr>
                </a:p>
              </p:txBody>
            </p:sp>
          </mc:Choice>
          <mc:Fallback xmlns="">
            <p:sp>
              <p:nvSpPr>
                <p:cNvPr id="150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028" y="1011600"/>
                  <a:ext cx="214344" cy="22713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029986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160376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2951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4283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560552"/>
                  <a:ext cx="324079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693152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8279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19611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093064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225835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3607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493937"/>
                  <a:ext cx="324079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626011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7603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2893079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900" i="1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9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579" y="3026737"/>
                  <a:ext cx="324079" cy="230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Left Brace 3"/>
            <p:cNvSpPr/>
            <p:nvPr/>
          </p:nvSpPr>
          <p:spPr bwMode="auto">
            <a:xfrm>
              <a:off x="1420071" y="1068394"/>
              <a:ext cx="116505" cy="216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91"/>
                <p:cNvSpPr>
                  <a:spLocks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235116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91"/>
                <p:cNvSpPr>
                  <a:spLocks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3671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91"/>
                <p:cNvSpPr>
                  <a:spLocks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5003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91"/>
                <p:cNvSpPr>
                  <a:spLocks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632080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91"/>
                <p:cNvSpPr>
                  <a:spLocks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766737"/>
                  <a:ext cx="159623" cy="1080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48"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91"/>
                <p:cNvSpPr>
                  <a:spLocks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18999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91"/>
                <p:cNvSpPr>
                  <a:spLocks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0331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91"/>
                <p:cNvSpPr>
                  <a:spLocks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1663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91"/>
                <p:cNvSpPr>
                  <a:spLocks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2995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91"/>
                <p:cNvSpPr>
                  <a:spLocks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3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4327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91"/>
                <p:cNvSpPr>
                  <a:spLocks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5659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91"/>
                <p:cNvSpPr>
                  <a:spLocks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698772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91"/>
                <p:cNvSpPr>
                  <a:spLocks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832337"/>
                  <a:ext cx="159623" cy="108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"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91"/>
                <p:cNvSpPr>
                  <a:spLocks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2965537"/>
                  <a:ext cx="159623" cy="1080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91"/>
                <p:cNvSpPr>
                  <a:spLocks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579" y="3098737"/>
                  <a:ext cx="159623" cy="1080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48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91"/>
                <p:cNvSpPr>
                  <a:spLocks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0990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91"/>
                <p:cNvSpPr>
                  <a:spLocks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233467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91"/>
                <p:cNvSpPr>
                  <a:spLocks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3654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91"/>
                <p:cNvSpPr>
                  <a:spLocks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4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498688"/>
                  <a:ext cx="159623" cy="10800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91"/>
                <p:cNvSpPr>
                  <a:spLocks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630431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91"/>
                <p:cNvSpPr>
                  <a:spLocks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7650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91"/>
                <p:cNvSpPr>
                  <a:spLocks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3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1898288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91"/>
                <p:cNvSpPr>
                  <a:spLocks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4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0314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91"/>
                <p:cNvSpPr>
                  <a:spLocks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5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1646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91"/>
                <p:cNvSpPr>
                  <a:spLocks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6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2978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91"/>
                <p:cNvSpPr>
                  <a:spLocks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7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431088"/>
                  <a:ext cx="159623" cy="10800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4762"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91"/>
                <p:cNvSpPr>
                  <a:spLocks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8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564288"/>
                  <a:ext cx="159623" cy="1080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5000" b="-2500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91"/>
                <p:cNvSpPr>
                  <a:spLocks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59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697123"/>
                  <a:ext cx="159623" cy="10800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3810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91"/>
                <p:cNvSpPr>
                  <a:spLocks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0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8306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91"/>
                <p:cNvSpPr>
                  <a:spLocks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1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29638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91"/>
                <p:cNvSpPr>
                  <a:spLocks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AU" sz="1000" i="1" smtClean="0">
                          <a:solidFill>
                            <a:srgbClr val="0E002D"/>
                          </a:solidFill>
                          <a:latin typeface="Cambria Math" panose="02040503050406030204" pitchFamily="18" charset="0"/>
                          <a:cs typeface="Times New Roman Italic" charset="0"/>
                          <a:sym typeface="Times New Roman Italic" charset="0"/>
                        </a:rPr>
                        <m:t>𝑅</m:t>
                      </m:r>
                    </m:oMath>
                  </a14:m>
                  <a:r>
                    <a:rPr lang="en-US" sz="700" baseline="32000" dirty="0" smtClean="0">
                      <a:solidFill>
                        <a:srgbClr val="0E002D"/>
                      </a:solidFill>
                      <a:latin typeface="Times New Roman Italic" charset="0"/>
                      <a:cs typeface="Times New Roman Italic" charset="0"/>
                      <a:sym typeface="Times New Roman Italic" charset="0"/>
                    </a:rPr>
                    <a:t> </a:t>
                  </a:r>
                  <a:endParaRPr lang="en-US" sz="700" baseline="320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3579" y="3097088"/>
                  <a:ext cx="159623" cy="108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9048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21397" y="2621065"/>
              <a:ext cx="0" cy="77361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0" name="AutoShape 44"/>
            <p:cNvSpPr>
              <a:spLocks/>
            </p:cNvSpPr>
            <p:nvPr/>
          </p:nvSpPr>
          <p:spPr bwMode="auto">
            <a:xfrm>
              <a:off x="2939695" y="110224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4" name="AutoShape 44"/>
            <p:cNvSpPr>
              <a:spLocks/>
            </p:cNvSpPr>
            <p:nvPr/>
          </p:nvSpPr>
          <p:spPr bwMode="auto">
            <a:xfrm>
              <a:off x="4092287" y="1100597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8" name="AutoShape 44"/>
            <p:cNvSpPr>
              <a:spLocks/>
            </p:cNvSpPr>
            <p:nvPr/>
          </p:nvSpPr>
          <p:spPr bwMode="auto">
            <a:xfrm>
              <a:off x="5244488" y="1100558"/>
              <a:ext cx="151200" cy="21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2744813" y="5465133"/>
                <a:ext cx="574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13" y="5465133"/>
                <a:ext cx="574003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60381" y="3798674"/>
            <a:ext cx="5708614" cy="1805608"/>
            <a:chOff x="560381" y="3798674"/>
            <a:chExt cx="5708614" cy="1805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|0000000100000000010000000000001000000〉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1" y="4300928"/>
                  <a:ext cx="5708614" cy="4001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1" name="Left Brace 230"/>
            <p:cNvSpPr/>
            <p:nvPr/>
          </p:nvSpPr>
          <p:spPr bwMode="auto">
            <a:xfrm rot="16200000">
              <a:off x="1292474" y="4175246"/>
              <a:ext cx="116505" cy="1080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344" y="4635726"/>
                  <a:ext cx="566885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Connector 232"/>
            <p:cNvCxnSpPr/>
            <p:nvPr/>
          </p:nvCxnSpPr>
          <p:spPr bwMode="auto">
            <a:xfrm>
              <a:off x="3313972" y="4627562"/>
              <a:ext cx="0" cy="45454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3" name="Left Brace 302"/>
            <p:cNvSpPr/>
            <p:nvPr/>
          </p:nvSpPr>
          <p:spPr bwMode="auto">
            <a:xfrm rot="16200000">
              <a:off x="2003474" y="3893846"/>
              <a:ext cx="116505" cy="2502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/>
                <p:cNvSpPr txBox="1"/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14" name="TextBox 3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465" y="5059746"/>
                  <a:ext cx="57400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/>
            <p:cNvCxnSpPr/>
            <p:nvPr/>
          </p:nvCxnSpPr>
          <p:spPr bwMode="auto">
            <a:xfrm>
              <a:off x="5150746" y="4628320"/>
              <a:ext cx="0" cy="81092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6" name="Left Brace 315"/>
            <p:cNvSpPr/>
            <p:nvPr/>
          </p:nvSpPr>
          <p:spPr bwMode="auto">
            <a:xfrm rot="16200000">
              <a:off x="2922433" y="3375230"/>
              <a:ext cx="116505" cy="43416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18" name="Straight Arrow Connector 317"/>
            <p:cNvCxnSpPr/>
            <p:nvPr/>
          </p:nvCxnSpPr>
          <p:spPr bwMode="auto">
            <a:xfrm flipV="1">
              <a:off x="1845579" y="3798674"/>
              <a:ext cx="1171050" cy="5452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" name="Straight Arrow Connector 318"/>
            <p:cNvCxnSpPr/>
            <p:nvPr/>
          </p:nvCxnSpPr>
          <p:spPr bwMode="auto">
            <a:xfrm flipV="1">
              <a:off x="3237894" y="3798674"/>
              <a:ext cx="930313" cy="5957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Straight Arrow Connector 319"/>
            <p:cNvCxnSpPr/>
            <p:nvPr/>
          </p:nvCxnSpPr>
          <p:spPr bwMode="auto">
            <a:xfrm flipV="1">
              <a:off x="5101759" y="3798674"/>
              <a:ext cx="219638" cy="5914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5" name="AutoShape 102"/>
          <p:cNvSpPr>
            <a:spLocks/>
          </p:cNvSpPr>
          <p:nvPr/>
        </p:nvSpPr>
        <p:spPr bwMode="auto">
          <a:xfrm>
            <a:off x="1150925" y="6002947"/>
            <a:ext cx="7447359" cy="759023"/>
          </a:xfrm>
          <a:prstGeom prst="roundRect">
            <a:avLst>
              <a:gd name="adj" fmla="val 47218"/>
            </a:avLst>
          </a:prstGeom>
          <a:solidFill>
            <a:srgbClr val="FEFDD5"/>
          </a:solidFill>
          <a:ln w="635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03"/>
              <p:cNvSpPr>
                <a:spLocks/>
              </p:cNvSpPr>
              <p:nvPr/>
            </p:nvSpPr>
            <p:spPr bwMode="auto">
              <a:xfrm>
                <a:off x="1433354" y="6132427"/>
                <a:ext cx="6970773" cy="455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2500" b="1" dirty="0" smtClean="0">
                    <a:solidFill>
                      <a:srgbClr val="A40800"/>
                    </a:solidFill>
                    <a:cs typeface="Helvetica" charset="0"/>
                  </a:rPr>
                  <a:t>Compressed form: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500" i="1" smtClean="0">
                            <a:solidFill>
                              <a:srgbClr val="A408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𝑐</m:t>
                        </m:r>
                        <m:d>
                          <m:dPr>
                            <m:ctrlPr>
                              <a:rPr lang="en-AU" sz="2500" i="1" smtClean="0">
                                <a:solidFill>
                                  <a:srgbClr val="A408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AU" sz="2500" b="0" i="1" smtClean="0">
                                <a:solidFill>
                                  <a:srgbClr val="A40800"/>
                                </a:solidFill>
                                <a:latin typeface="Cambria Math"/>
                                <a:cs typeface="Helvetica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500" b="0" i="1" smtClean="0">
                        <a:solidFill>
                          <a:srgbClr val="A40800"/>
                        </a:solidFill>
                        <a:latin typeface="Cambria Math"/>
                        <a:cs typeface="Helvetica" charset="0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AU" sz="2500" i="1" smtClean="0">
                            <a:solidFill>
                              <a:srgbClr val="A408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500" i="1" smtClean="0">
                                <a:solidFill>
                                  <a:srgbClr val="A408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AU" sz="2500" b="0" i="1" smtClean="0">
                                <a:solidFill>
                                  <a:srgbClr val="A40800"/>
                                </a:solidFill>
                                <a:latin typeface="Cambria Math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500" b="0" i="1" smtClean="0">
                                <a:solidFill>
                                  <a:srgbClr val="A40800"/>
                                </a:solidFill>
                                <a:latin typeface="Cambria Math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sz="2500" b="0" i="1" smtClean="0">
                        <a:solidFill>
                          <a:srgbClr val="A40800"/>
                        </a:solidFill>
                        <a:latin typeface="Cambria Math"/>
                        <a:cs typeface="Helvetica" charset="0"/>
                      </a:rPr>
                      <m:t>…|</m:t>
                    </m:r>
                    <m:sSub>
                      <m:sSubPr>
                        <m:ctrlP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𝑝</m:t>
                        </m:r>
                      </m:e>
                      <m:sub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|</m:t>
                        </m:r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𝑥</m:t>
                        </m:r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|</m:t>
                        </m:r>
                      </m:sub>
                    </m:sSub>
                    <m:r>
                      <a:rPr lang="en-AU" sz="2500" b="0" i="1" smtClean="0">
                        <a:solidFill>
                          <a:srgbClr val="A40800"/>
                        </a:solidFill>
                        <a:latin typeface="Cambria Math"/>
                        <a:cs typeface="Helvetica" charset="0"/>
                      </a:rPr>
                      <m:t>〉</m:t>
                    </m:r>
                    <m:sSup>
                      <m:sSupPr>
                        <m:ctrlPr>
                          <a:rPr lang="en-AU" sz="2500" i="1" smtClean="0">
                            <a:solidFill>
                              <a:srgbClr val="A408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AU" sz="2500" i="1" smtClean="0">
                                <a:solidFill>
                                  <a:srgbClr val="A4080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AU" sz="2500" b="0" i="1" smtClean="0">
                                <a:solidFill>
                                  <a:srgbClr val="A40800"/>
                                </a:solidFill>
                                <a:latin typeface="Cambria Math"/>
                                <a:cs typeface="Helvetica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𝑘</m:t>
                        </m:r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−|</m:t>
                        </m:r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𝑥</m:t>
                        </m:r>
                        <m:r>
                          <a:rPr lang="en-AU" sz="2500" b="0" i="1" smtClean="0">
                            <a:solidFill>
                              <a:srgbClr val="A40800"/>
                            </a:solidFill>
                            <a:latin typeface="Cambria Math"/>
                            <a:cs typeface="Helvetica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500" dirty="0">
                  <a:solidFill>
                    <a:srgbClr val="A40800"/>
                  </a:solidFill>
                  <a:cs typeface="Helvetica" charset="0"/>
                </a:endParaRPr>
              </a:p>
            </p:txBody>
          </p:sp>
        </mc:Choice>
        <mc:Fallback xmlns="">
          <p:sp>
            <p:nvSpPr>
              <p:cNvPr id="116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3354" y="6132427"/>
                <a:ext cx="6970773" cy="455414"/>
              </a:xfrm>
              <a:prstGeom prst="rect">
                <a:avLst/>
              </a:prstGeom>
              <a:blipFill rotWithShape="0">
                <a:blip r:embed="rId25"/>
                <a:stretch>
                  <a:fillRect l="-2710" t="-16000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3"/>
              <p:cNvSpPr>
                <a:spLocks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 smtClean="0">
                    <a:cs typeface="Helvetica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r>
                  <a:rPr lang="en-US" dirty="0" smtClean="0">
                    <a:cs typeface="Helvetica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depending on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>
                    <a:cs typeface="Helvetica" charset="0"/>
                  </a:rPr>
                  <a:t> is even or odd.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1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579" y="4711205"/>
                <a:ext cx="3060203" cy="1259086"/>
              </a:xfrm>
              <a:prstGeom prst="rect">
                <a:avLst/>
              </a:prstGeom>
              <a:blipFill rotWithShape="0">
                <a:blip r:embed="rId26"/>
                <a:stretch>
                  <a:fillRect l="-6175" t="-2427" r="-7371" b="-9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6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 Using CGMSY’09 technique</a:t>
            </a:r>
            <a:endParaRPr lang="en-US" sz="3600" dirty="0"/>
          </a:p>
        </p:txBody>
      </p:sp>
      <p:sp>
        <p:nvSpPr>
          <p:cNvPr id="115" name="AutoShape 102"/>
          <p:cNvSpPr>
            <a:spLocks/>
          </p:cNvSpPr>
          <p:nvPr/>
        </p:nvSpPr>
        <p:spPr bwMode="auto">
          <a:xfrm>
            <a:off x="4621823" y="6231190"/>
            <a:ext cx="4393510" cy="593009"/>
          </a:xfrm>
          <a:prstGeom prst="roundRect">
            <a:avLst>
              <a:gd name="adj" fmla="val 47218"/>
            </a:avLst>
          </a:prstGeom>
          <a:solidFill>
            <a:srgbClr val="FEFDD5"/>
          </a:solidFill>
          <a:ln w="635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03"/>
              <p:cNvSpPr>
                <a:spLocks/>
              </p:cNvSpPr>
              <p:nvPr/>
            </p:nvSpPr>
            <p:spPr bwMode="auto">
              <a:xfrm>
                <a:off x="4800668" y="6299987"/>
                <a:ext cx="4041502" cy="455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500" i="1" smtClean="0">
                              <a:solidFill>
                                <a:srgbClr val="A4080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AU" sz="2500" i="1" smtClean="0">
                                  <a:solidFill>
                                    <a:srgbClr val="A4080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AU" sz="2500" b="0" i="1" smtClean="0">
                                  <a:solidFill>
                                    <a:srgbClr val="A40800"/>
                                  </a:solidFill>
                                  <a:latin typeface="Cambria Math"/>
                                  <a:cs typeface="Helvetica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AU" sz="2500" b="0" i="1" smtClean="0">
                          <a:solidFill>
                            <a:srgbClr val="A40800"/>
                          </a:solidFill>
                          <a:latin typeface="Cambria Math"/>
                          <a:cs typeface="Helvetica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500" i="1" smtClean="0">
                              <a:solidFill>
                                <a:srgbClr val="A4080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500" i="1" smtClean="0">
                                  <a:solidFill>
                                    <a:srgbClr val="A4080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AU" sz="2500" b="0" i="1" smtClean="0">
                                  <a:solidFill>
                                    <a:srgbClr val="A40800"/>
                                  </a:solidFill>
                                  <a:latin typeface="Cambria Math"/>
                                  <a:cs typeface="Helvetica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sz="2500" b="0" i="1" smtClean="0">
                                  <a:solidFill>
                                    <a:srgbClr val="A40800"/>
                                  </a:solidFill>
                                  <a:latin typeface="Cambria Math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AU" sz="2500" b="0" i="1" smtClean="0">
                          <a:solidFill>
                            <a:srgbClr val="A40800"/>
                          </a:solidFill>
                          <a:latin typeface="Cambria Math"/>
                          <a:cs typeface="Helvetica" charset="0"/>
                        </a:rPr>
                        <m:t>…|</m:t>
                      </m:r>
                      <m:sSub>
                        <m:sSubPr>
                          <m:ctrlP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𝑝</m:t>
                          </m:r>
                        </m:e>
                        <m:sub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|</m:t>
                          </m:r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𝑥</m:t>
                          </m:r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|</m:t>
                          </m:r>
                        </m:sub>
                      </m:sSub>
                      <m:r>
                        <a:rPr lang="en-AU" sz="2500" b="0" i="1" smtClean="0">
                          <a:solidFill>
                            <a:srgbClr val="A40800"/>
                          </a:solidFill>
                          <a:latin typeface="Cambria Math"/>
                          <a:cs typeface="Helvetica" charset="0"/>
                        </a:rPr>
                        <m:t>〉</m:t>
                      </m:r>
                      <m:sSup>
                        <m:sSupPr>
                          <m:ctrlPr>
                            <a:rPr lang="en-AU" sz="2500" i="1" smtClean="0">
                              <a:solidFill>
                                <a:srgbClr val="A4080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500" i="1" smtClean="0">
                                  <a:solidFill>
                                    <a:srgbClr val="A4080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AU" sz="2500" b="0" i="1" smtClean="0">
                                  <a:solidFill>
                                    <a:srgbClr val="A40800"/>
                                  </a:solidFill>
                                  <a:latin typeface="Cambria Math"/>
                                  <a:cs typeface="Helvetica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𝑘</m:t>
                          </m:r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−|</m:t>
                          </m:r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𝑥</m:t>
                          </m:r>
                          <m:r>
                            <a:rPr lang="en-AU" sz="2500" b="0" i="1" smtClean="0">
                              <a:solidFill>
                                <a:srgbClr val="A40800"/>
                              </a:solidFill>
                              <a:latin typeface="Cambria Math"/>
                              <a:cs typeface="Helvetica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rgbClr val="A40800"/>
                  </a:solidFill>
                  <a:cs typeface="Helvetica" charset="0"/>
                </a:endParaRPr>
              </a:p>
            </p:txBody>
          </p:sp>
        </mc:Choice>
        <mc:Fallback xmlns="">
          <p:sp>
            <p:nvSpPr>
              <p:cNvPr id="116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68" y="6299987"/>
                <a:ext cx="4041502" cy="455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79515" y="1198800"/>
            <a:ext cx="7816755" cy="2583808"/>
            <a:chOff x="379515" y="1198800"/>
            <a:chExt cx="7816755" cy="2583808"/>
          </a:xfrm>
        </p:grpSpPr>
        <p:sp>
          <p:nvSpPr>
            <p:cNvPr id="117" name="Line 68"/>
            <p:cNvSpPr>
              <a:spLocks noChangeShapeType="1"/>
            </p:cNvSpPr>
            <p:nvPr/>
          </p:nvSpPr>
          <p:spPr bwMode="auto">
            <a:xfrm>
              <a:off x="1732644" y="3707855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1732816" y="3439964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732644" y="3573348"/>
              <a:ext cx="5778359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732644" y="1417962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732644" y="128627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732644" y="1553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1732644" y="2219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79" name="Line 79"/>
            <p:cNvSpPr>
              <a:spLocks noChangeShapeType="1"/>
            </p:cNvSpPr>
            <p:nvPr/>
          </p:nvSpPr>
          <p:spPr bwMode="auto">
            <a:xfrm>
              <a:off x="1732644" y="20858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1732644" y="2352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1732644" y="28850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1732644" y="31514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1732644" y="3018263"/>
              <a:ext cx="514202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7209579" y="12879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7209579" y="1421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7209579" y="1554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7209579" y="20871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>
              <a:off x="7209579" y="2220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7209579" y="2353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>
              <a:off x="7209579" y="28863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2" name="Line 122"/>
            <p:cNvSpPr>
              <a:spLocks noChangeShapeType="1"/>
            </p:cNvSpPr>
            <p:nvPr/>
          </p:nvSpPr>
          <p:spPr bwMode="auto">
            <a:xfrm>
              <a:off x="7209579" y="30195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7209579" y="3152737"/>
              <a:ext cx="321516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6876902" y="1198800"/>
              <a:ext cx="375102" cy="2019600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925" y="3320943"/>
                  <a:ext cx="69890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54" r="-877" b="-1973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𝜓</m:t>
                        </m:r>
                        <m:r>
                          <a:rPr lang="en-AU" b="0" i="1" smtClean="0">
                            <a:latin typeface="Cambria Math"/>
                          </a:rPr>
                          <m:t>′〉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699" y="3315650"/>
                  <a:ext cx="77457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81" b="-2105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88"/>
                <p:cNvSpPr>
                  <a:spLocks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64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9579" y="3393937"/>
                  <a:ext cx="252000" cy="3600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/>
            <p:cNvCxnSpPr/>
            <p:nvPr/>
          </p:nvCxnSpPr>
          <p:spPr bwMode="auto">
            <a:xfrm>
              <a:off x="3016629" y="1553063"/>
              <a:ext cx="0" cy="183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88"/>
                <p:cNvSpPr>
                  <a:spLocks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16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2023" y="3393937"/>
                  <a:ext cx="252000" cy="36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091" r="-15909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Rectangle 88"/>
                <p:cNvSpPr>
                  <a:spLocks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</m:ctrlPr>
                          </m:sSubPr>
                          <m:e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1700" b="0" i="1" dirty="0" smtClean="0">
                                <a:latin typeface="Cambria Math" panose="02040503050406030204" pitchFamily="18" charset="0"/>
                                <a:cs typeface="Times New Roman Italic" charset="0"/>
                                <a:sym typeface="Times New Roman Italic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220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5133" y="3393937"/>
                  <a:ext cx="252000" cy="3600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889" r="-13333" b="-4839"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2" name="Straight Connector 221"/>
            <p:cNvCxnSpPr/>
            <p:nvPr/>
          </p:nvCxnSpPr>
          <p:spPr bwMode="auto">
            <a:xfrm flipV="1">
              <a:off x="4168207" y="2087396"/>
              <a:ext cx="0" cy="1306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 flipV="1">
              <a:off x="5321397" y="3170381"/>
              <a:ext cx="0" cy="216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0" name="AutoShape 44"/>
            <p:cNvSpPr>
              <a:spLocks/>
            </p:cNvSpPr>
            <p:nvPr/>
          </p:nvSpPr>
          <p:spPr bwMode="auto">
            <a:xfrm>
              <a:off x="2939695" y="1234800"/>
              <a:ext cx="151200" cy="367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4" name="AutoShape 44"/>
            <p:cNvSpPr>
              <a:spLocks/>
            </p:cNvSpPr>
            <p:nvPr/>
          </p:nvSpPr>
          <p:spPr bwMode="auto">
            <a:xfrm>
              <a:off x="4092287" y="2034000"/>
              <a:ext cx="151200" cy="367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8" name="AutoShape 44"/>
            <p:cNvSpPr>
              <a:spLocks/>
            </p:cNvSpPr>
            <p:nvPr/>
          </p:nvSpPr>
          <p:spPr bwMode="auto">
            <a:xfrm>
              <a:off x="5244488" y="2833200"/>
              <a:ext cx="151200" cy="367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45"/>
                <p:cNvSpPr>
                  <a:spLocks/>
                </p:cNvSpPr>
                <p:nvPr/>
              </p:nvSpPr>
              <p:spPr bwMode="auto">
                <a:xfrm>
                  <a:off x="1965283" y="1202554"/>
                  <a:ext cx="571500" cy="2029301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500" b="0" i="1" smtClean="0">
                            <a:solidFill>
                              <a:srgbClr val="0E002D"/>
                            </a:solidFill>
                            <a:latin typeface="Cambria Math"/>
                            <a:cs typeface="Times New Roman Italic" charset="0"/>
                            <a:sym typeface="Times New Roman Italic" charset="0"/>
                          </a:rPr>
                          <m:t> </m:t>
                        </m:r>
                        <m:r>
                          <a:rPr lang="en-AU" sz="2500" b="0" i="1" smtClean="0">
                            <a:solidFill>
                              <a:srgbClr val="0E002D"/>
                            </a:solidFill>
                            <a:latin typeface="Cambria Math"/>
                            <a:cs typeface="Times New Roman Italic" charset="0"/>
                            <a:sym typeface="Times New Roman Italic" charset="0"/>
                          </a:rPr>
                          <m:t>𝑉</m:t>
                        </m:r>
                      </m:oMath>
                    </m:oMathPara>
                  </a14:m>
                  <a:endParaRPr lang="en-US" sz="25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18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5283" y="1202554"/>
                  <a:ext cx="571500" cy="20293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379515" y="1949019"/>
                  <a:ext cx="12808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|</m:t>
                        </m:r>
                        <m:r>
                          <a:rPr lang="en-AU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  <m:r>
                          <a:rPr lang="en-AU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515" y="1949019"/>
                  <a:ext cx="1280800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952" b="-21333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Left Brace 119"/>
            <p:cNvSpPr/>
            <p:nvPr/>
          </p:nvSpPr>
          <p:spPr bwMode="auto">
            <a:xfrm>
              <a:off x="1608590" y="1251483"/>
              <a:ext cx="116505" cy="1947887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45"/>
                <p:cNvSpPr>
                  <a:spLocks/>
                </p:cNvSpPr>
                <p:nvPr/>
              </p:nvSpPr>
              <p:spPr bwMode="auto">
                <a:xfrm>
                  <a:off x="5904000" y="1202400"/>
                  <a:ext cx="571500" cy="2029301"/>
                </a:xfrm>
                <a:prstGeom prst="rect">
                  <a:avLst/>
                </a:prstGeom>
                <a:solidFill>
                  <a:schemeClr val="accent1"/>
                </a:solid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500" b="0" i="1" smtClean="0">
                            <a:solidFill>
                              <a:srgbClr val="0E002D"/>
                            </a:solidFill>
                            <a:latin typeface="Cambria Math"/>
                            <a:cs typeface="Times New Roman Italic" charset="0"/>
                            <a:sym typeface="Times New Roman Italic" charset="0"/>
                          </a:rPr>
                          <m:t> </m:t>
                        </m:r>
                        <m:r>
                          <a:rPr lang="en-AU" sz="2500" b="0" i="1" smtClean="0">
                            <a:solidFill>
                              <a:srgbClr val="0E002D"/>
                            </a:solidFill>
                            <a:latin typeface="Cambria Math" panose="02040503050406030204" pitchFamily="18" charset="0"/>
                            <a:cs typeface="Times New Roman Italic" charset="0"/>
                            <a:sym typeface="Times New Roman Italic" charset="0"/>
                          </a:rPr>
                          <m:t>?</m:t>
                        </m:r>
                      </m:oMath>
                    </m:oMathPara>
                  </a14:m>
                  <a:endParaRPr lang="en-US" sz="2500" dirty="0">
                    <a:solidFill>
                      <a:srgbClr val="0E002D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endParaRPr>
                </a:p>
              </p:txBody>
            </p:sp>
          </mc:Choice>
          <mc:Fallback xmlns="">
            <p:sp>
              <p:nvSpPr>
                <p:cNvPr id="121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04000" y="1202400"/>
                  <a:ext cx="571500" cy="20293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587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"/>
              <p:cNvSpPr>
                <a:spLocks/>
              </p:cNvSpPr>
              <p:nvPr/>
            </p:nvSpPr>
            <p:spPr bwMode="auto">
              <a:xfrm>
                <a:off x="347432" y="3992215"/>
                <a:ext cx="3583738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2500" dirty="0" smtClean="0">
                    <a:cs typeface="Helvetica" charset="0"/>
                  </a:rPr>
                  <a:t>How do we simulate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𝑅</m:t>
                        </m:r>
                      </m:e>
                      <m:sup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500" dirty="0"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432" y="3992215"/>
                <a:ext cx="3583738" cy="384721"/>
              </a:xfrm>
              <a:prstGeom prst="rect">
                <a:avLst/>
              </a:prstGeom>
              <a:blipFill rotWithShape="0">
                <a:blip r:embed="rId11"/>
                <a:stretch>
                  <a:fillRect l="-5442" t="-23810" r="-4252" b="-50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1" name="Group 240"/>
          <p:cNvGrpSpPr/>
          <p:nvPr/>
        </p:nvGrpSpPr>
        <p:grpSpPr>
          <a:xfrm>
            <a:off x="4228075" y="3875036"/>
            <a:ext cx="4915925" cy="1130181"/>
            <a:chOff x="4232123" y="4015280"/>
            <a:chExt cx="4915925" cy="1130181"/>
          </a:xfrm>
        </p:grpSpPr>
        <p:sp>
          <p:nvSpPr>
            <p:cNvPr id="242" name="Line 59"/>
            <p:cNvSpPr>
              <a:spLocks noChangeShapeType="1"/>
            </p:cNvSpPr>
            <p:nvPr/>
          </p:nvSpPr>
          <p:spPr bwMode="auto">
            <a:xfrm>
              <a:off x="4694933" y="4313403"/>
              <a:ext cx="1245691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3" name="Line 60"/>
            <p:cNvSpPr>
              <a:spLocks noChangeShapeType="1"/>
            </p:cNvSpPr>
            <p:nvPr/>
          </p:nvSpPr>
          <p:spPr bwMode="auto">
            <a:xfrm>
              <a:off x="4694672" y="4618800"/>
              <a:ext cx="124457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4" name="Line 61"/>
            <p:cNvSpPr>
              <a:spLocks noChangeShapeType="1"/>
            </p:cNvSpPr>
            <p:nvPr/>
          </p:nvSpPr>
          <p:spPr bwMode="auto">
            <a:xfrm>
              <a:off x="4694933" y="4924601"/>
              <a:ext cx="1244575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5" name="Rectangle 63"/>
            <p:cNvSpPr>
              <a:spLocks/>
            </p:cNvSpPr>
            <p:nvPr/>
          </p:nvSpPr>
          <p:spPr bwMode="auto">
            <a:xfrm>
              <a:off x="4913710" y="4189986"/>
              <a:ext cx="244800" cy="2448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6" name="Oval 64"/>
            <p:cNvSpPr>
              <a:spLocks/>
            </p:cNvSpPr>
            <p:nvPr/>
          </p:nvSpPr>
          <p:spPr bwMode="auto">
            <a:xfrm>
              <a:off x="5279827" y="4266603"/>
              <a:ext cx="93600" cy="93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7" name="Line 65"/>
            <p:cNvSpPr>
              <a:spLocks noChangeShapeType="1"/>
            </p:cNvSpPr>
            <p:nvPr/>
          </p:nvSpPr>
          <p:spPr bwMode="auto">
            <a:xfrm flipH="1">
              <a:off x="5616272" y="4317383"/>
              <a:ext cx="0" cy="570384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8" name="Line 66"/>
            <p:cNvSpPr>
              <a:spLocks noChangeShapeType="1"/>
            </p:cNvSpPr>
            <p:nvPr/>
          </p:nvSpPr>
          <p:spPr bwMode="auto">
            <a:xfrm flipH="1">
              <a:off x="5328121" y="4308453"/>
              <a:ext cx="1116" cy="311423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49" name="Oval 67"/>
            <p:cNvSpPr>
              <a:spLocks/>
            </p:cNvSpPr>
            <p:nvPr/>
          </p:nvSpPr>
          <p:spPr bwMode="auto">
            <a:xfrm>
              <a:off x="5569472" y="4266603"/>
              <a:ext cx="93600" cy="93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0" name="Rectangle 68"/>
            <p:cNvSpPr>
              <a:spLocks/>
            </p:cNvSpPr>
            <p:nvPr/>
          </p:nvSpPr>
          <p:spPr bwMode="auto">
            <a:xfrm>
              <a:off x="5205872" y="4497003"/>
              <a:ext cx="244800" cy="2448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1" name="Rectangle 69"/>
            <p:cNvSpPr>
              <a:spLocks/>
            </p:cNvSpPr>
            <p:nvPr/>
          </p:nvSpPr>
          <p:spPr bwMode="auto">
            <a:xfrm>
              <a:off x="5494140" y="4803003"/>
              <a:ext cx="244800" cy="2448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/>
                <p:cNvSpPr txBox="1"/>
                <p:nvPr/>
              </p:nvSpPr>
              <p:spPr>
                <a:xfrm>
                  <a:off x="5859006" y="4015280"/>
                  <a:ext cx="3289042" cy="11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/>
                          </a:rPr>
                          <m:t>≈</m:t>
                        </m:r>
                        <m:nary>
                          <m:naryPr>
                            <m:chr m:val="∑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en-AU" b="0" i="1" smtClean="0"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AU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AU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〉</m:t>
                            </m:r>
                          </m:e>
                        </m:nary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006" y="4015280"/>
                  <a:ext cx="3289042" cy="113018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/>
                <p:cNvSpPr txBox="1"/>
                <p:nvPr/>
              </p:nvSpPr>
              <p:spPr>
                <a:xfrm>
                  <a:off x="4232125" y="4081357"/>
                  <a:ext cx="57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|1〉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125" y="4081357"/>
                  <a:ext cx="572593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253"/>
                <p:cNvSpPr txBox="1"/>
                <p:nvPr/>
              </p:nvSpPr>
              <p:spPr>
                <a:xfrm>
                  <a:off x="4232123" y="4391738"/>
                  <a:ext cx="57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123" y="4391738"/>
                  <a:ext cx="572593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254"/>
                <p:cNvSpPr txBox="1"/>
                <p:nvPr/>
              </p:nvSpPr>
              <p:spPr>
                <a:xfrm>
                  <a:off x="4232125" y="4697236"/>
                  <a:ext cx="5725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b="0" i="1" smtClean="0">
                            <a:latin typeface="Cambria Math"/>
                          </a:rPr>
                          <m:t>|0〉</m:t>
                        </m:r>
                      </m:oMath>
                    </m:oMathPara>
                  </a14:m>
                  <a:endParaRPr lang="en-AU" sz="20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125" y="4697236"/>
                  <a:ext cx="572593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4346413" y="5114867"/>
                <a:ext cx="4641527" cy="1024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|"/>
                          <m:endChr m:val="〉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AU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−|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|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AU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13" y="5114867"/>
                <a:ext cx="4641527" cy="102451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7" name="Group 256"/>
          <p:cNvGrpSpPr/>
          <p:nvPr/>
        </p:nvGrpSpPr>
        <p:grpSpPr>
          <a:xfrm>
            <a:off x="164099" y="4542441"/>
            <a:ext cx="3713728" cy="1507856"/>
            <a:chOff x="179615" y="5178510"/>
            <a:chExt cx="3713728" cy="1507856"/>
          </a:xfrm>
        </p:grpSpPr>
        <p:sp>
          <p:nvSpPr>
            <p:cNvPr id="258" name="Line 82"/>
            <p:cNvSpPr>
              <a:spLocks noChangeShapeType="1"/>
            </p:cNvSpPr>
            <p:nvPr/>
          </p:nvSpPr>
          <p:spPr bwMode="auto">
            <a:xfrm>
              <a:off x="1098351" y="6083460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59" name="Line 81"/>
            <p:cNvSpPr>
              <a:spLocks noChangeShapeType="1"/>
            </p:cNvSpPr>
            <p:nvPr/>
          </p:nvSpPr>
          <p:spPr bwMode="auto">
            <a:xfrm>
              <a:off x="1098351" y="5779851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0" name="Oval 118"/>
            <p:cNvSpPr>
              <a:spLocks/>
            </p:cNvSpPr>
            <p:nvPr/>
          </p:nvSpPr>
          <p:spPr bwMode="auto">
            <a:xfrm>
              <a:off x="2816211" y="5751210"/>
              <a:ext cx="360000" cy="360000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1" name="Line 77"/>
            <p:cNvSpPr>
              <a:spLocks noChangeShapeType="1"/>
            </p:cNvSpPr>
            <p:nvPr/>
          </p:nvSpPr>
          <p:spPr bwMode="auto">
            <a:xfrm>
              <a:off x="1098351" y="5931655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2" name="Line 78"/>
            <p:cNvSpPr>
              <a:spLocks noChangeShapeType="1"/>
            </p:cNvSpPr>
            <p:nvPr/>
          </p:nvSpPr>
          <p:spPr bwMode="auto">
            <a:xfrm>
              <a:off x="1098351" y="5236256"/>
              <a:ext cx="27949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3" name="Line 79"/>
            <p:cNvSpPr>
              <a:spLocks noChangeShapeType="1"/>
            </p:cNvSpPr>
            <p:nvPr/>
          </p:nvSpPr>
          <p:spPr bwMode="auto">
            <a:xfrm>
              <a:off x="1098351" y="5386944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4" name="Line 80"/>
            <p:cNvSpPr>
              <a:spLocks noChangeShapeType="1"/>
            </p:cNvSpPr>
            <p:nvPr/>
          </p:nvSpPr>
          <p:spPr bwMode="auto">
            <a:xfrm>
              <a:off x="1098351" y="5538749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5" name="Line 83"/>
            <p:cNvSpPr>
              <a:spLocks noChangeShapeType="1"/>
            </p:cNvSpPr>
            <p:nvPr/>
          </p:nvSpPr>
          <p:spPr bwMode="auto">
            <a:xfrm>
              <a:off x="1098351" y="6324561"/>
              <a:ext cx="27949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6" name="Line 85"/>
            <p:cNvSpPr>
              <a:spLocks noChangeShapeType="1"/>
            </p:cNvSpPr>
            <p:nvPr/>
          </p:nvSpPr>
          <p:spPr bwMode="auto">
            <a:xfrm>
              <a:off x="1098351" y="6633210"/>
              <a:ext cx="27949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7" name="Rectangle 88"/>
            <p:cNvSpPr>
              <a:spLocks/>
            </p:cNvSpPr>
            <p:nvPr/>
          </p:nvSpPr>
          <p:spPr bwMode="auto">
            <a:xfrm>
              <a:off x="1268015" y="5182678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8" name="Oval 89"/>
            <p:cNvSpPr>
              <a:spLocks/>
            </p:cNvSpPr>
            <p:nvPr/>
          </p:nvSpPr>
          <p:spPr bwMode="auto">
            <a:xfrm>
              <a:off x="1437679" y="52076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69" name="Oval 90"/>
            <p:cNvSpPr>
              <a:spLocks/>
            </p:cNvSpPr>
            <p:nvPr/>
          </p:nvSpPr>
          <p:spPr bwMode="auto">
            <a:xfrm>
              <a:off x="1580554" y="52112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0" name="Line 91"/>
            <p:cNvSpPr>
              <a:spLocks noChangeShapeType="1"/>
            </p:cNvSpPr>
            <p:nvPr/>
          </p:nvSpPr>
          <p:spPr bwMode="auto">
            <a:xfrm rot="10800000" flipH="1">
              <a:off x="1464468" y="5236256"/>
              <a:ext cx="0" cy="141759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1" name="Line 92"/>
            <p:cNvSpPr>
              <a:spLocks noChangeShapeType="1"/>
            </p:cNvSpPr>
            <p:nvPr/>
          </p:nvSpPr>
          <p:spPr bwMode="auto">
            <a:xfrm rot="10800000" flipH="1">
              <a:off x="1607343" y="5254116"/>
              <a:ext cx="0" cy="265658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2" name="Rectangle 93"/>
            <p:cNvSpPr>
              <a:spLocks/>
            </p:cNvSpPr>
            <p:nvPr/>
          </p:nvSpPr>
          <p:spPr bwMode="auto">
            <a:xfrm>
              <a:off x="1410890" y="5334483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3" name="Rectangle 94"/>
            <p:cNvSpPr>
              <a:spLocks/>
            </p:cNvSpPr>
            <p:nvPr/>
          </p:nvSpPr>
          <p:spPr bwMode="auto">
            <a:xfrm>
              <a:off x="1553765" y="5486288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4" name="Rectangle 96"/>
            <p:cNvSpPr>
              <a:spLocks/>
            </p:cNvSpPr>
            <p:nvPr/>
          </p:nvSpPr>
          <p:spPr bwMode="auto">
            <a:xfrm>
              <a:off x="1268015" y="5727389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5" name="Oval 97"/>
            <p:cNvSpPr>
              <a:spLocks/>
            </p:cNvSpPr>
            <p:nvPr/>
          </p:nvSpPr>
          <p:spPr bwMode="auto">
            <a:xfrm>
              <a:off x="1437679" y="57512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6" name="Oval 98"/>
            <p:cNvSpPr>
              <a:spLocks/>
            </p:cNvSpPr>
            <p:nvPr/>
          </p:nvSpPr>
          <p:spPr bwMode="auto">
            <a:xfrm>
              <a:off x="1580554" y="57512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7" name="Line 99"/>
            <p:cNvSpPr>
              <a:spLocks noChangeShapeType="1"/>
            </p:cNvSpPr>
            <p:nvPr/>
          </p:nvSpPr>
          <p:spPr bwMode="auto">
            <a:xfrm rot="10800000" flipH="1">
              <a:off x="1464468" y="5780967"/>
              <a:ext cx="0" cy="141759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8" name="Line 100"/>
            <p:cNvSpPr>
              <a:spLocks noChangeShapeType="1"/>
            </p:cNvSpPr>
            <p:nvPr/>
          </p:nvSpPr>
          <p:spPr bwMode="auto">
            <a:xfrm rot="10800000" flipH="1">
              <a:off x="1607343" y="5798827"/>
              <a:ext cx="0" cy="265658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79" name="Rectangle 101"/>
            <p:cNvSpPr>
              <a:spLocks/>
            </p:cNvSpPr>
            <p:nvPr/>
          </p:nvSpPr>
          <p:spPr bwMode="auto">
            <a:xfrm>
              <a:off x="1410890" y="5877210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0" name="Rectangle 102"/>
            <p:cNvSpPr>
              <a:spLocks/>
            </p:cNvSpPr>
            <p:nvPr/>
          </p:nvSpPr>
          <p:spPr bwMode="auto">
            <a:xfrm>
              <a:off x="1553765" y="6028410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1" name="Oval 112"/>
            <p:cNvSpPr>
              <a:spLocks/>
            </p:cNvSpPr>
            <p:nvPr/>
          </p:nvSpPr>
          <p:spPr bwMode="auto">
            <a:xfrm>
              <a:off x="3344400" y="5751199"/>
              <a:ext cx="360000" cy="3600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2" name="Oval 113"/>
            <p:cNvSpPr>
              <a:spLocks/>
            </p:cNvSpPr>
            <p:nvPr/>
          </p:nvSpPr>
          <p:spPr bwMode="auto">
            <a:xfrm>
              <a:off x="3344400" y="6294810"/>
              <a:ext cx="360000" cy="360000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3" name="Line 114"/>
            <p:cNvSpPr>
              <a:spLocks noChangeShapeType="1"/>
            </p:cNvSpPr>
            <p:nvPr/>
          </p:nvSpPr>
          <p:spPr bwMode="auto">
            <a:xfrm>
              <a:off x="3523653" y="5909556"/>
              <a:ext cx="0" cy="740048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4" name="Oval 117"/>
            <p:cNvSpPr>
              <a:spLocks/>
            </p:cNvSpPr>
            <p:nvPr/>
          </p:nvSpPr>
          <p:spPr bwMode="auto">
            <a:xfrm>
              <a:off x="2815735" y="5207610"/>
              <a:ext cx="360000" cy="3600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5" name="Line 119"/>
            <p:cNvSpPr>
              <a:spLocks noChangeShapeType="1"/>
            </p:cNvSpPr>
            <p:nvPr/>
          </p:nvSpPr>
          <p:spPr bwMode="auto">
            <a:xfrm>
              <a:off x="2996211" y="5367226"/>
              <a:ext cx="0" cy="740048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85"/>
                <p:cNvSpPr txBox="1"/>
                <p:nvPr/>
              </p:nvSpPr>
              <p:spPr>
                <a:xfrm>
                  <a:off x="179615" y="5668517"/>
                  <a:ext cx="8873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AU" sz="28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5" y="5668517"/>
                  <a:ext cx="887358" cy="5232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7" name="Line 84"/>
            <p:cNvSpPr>
              <a:spLocks noChangeShapeType="1"/>
            </p:cNvSpPr>
            <p:nvPr/>
          </p:nvSpPr>
          <p:spPr bwMode="auto">
            <a:xfrm>
              <a:off x="1098351" y="6476366"/>
              <a:ext cx="27949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88" name="Rectangle 87"/>
            <p:cNvSpPr>
              <a:spLocks/>
            </p:cNvSpPr>
            <p:nvPr/>
          </p:nvSpPr>
          <p:spPr bwMode="auto">
            <a:xfrm>
              <a:off x="1964531" y="5178510"/>
              <a:ext cx="642937" cy="1500187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cs typeface="Helvetica" charset="0"/>
                </a:rPr>
                <a:t>clean up step</a:t>
              </a:r>
            </a:p>
          </p:txBody>
        </p:sp>
        <p:sp>
          <p:nvSpPr>
            <p:cNvPr id="289" name="Rectangle 104"/>
            <p:cNvSpPr>
              <a:spLocks/>
            </p:cNvSpPr>
            <p:nvPr/>
          </p:nvSpPr>
          <p:spPr bwMode="auto">
            <a:xfrm>
              <a:off x="1268015" y="6269610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1" name="Oval 105"/>
            <p:cNvSpPr>
              <a:spLocks/>
            </p:cNvSpPr>
            <p:nvPr/>
          </p:nvSpPr>
          <p:spPr bwMode="auto">
            <a:xfrm>
              <a:off x="1437679" y="62948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2" name="Oval 106"/>
            <p:cNvSpPr>
              <a:spLocks/>
            </p:cNvSpPr>
            <p:nvPr/>
          </p:nvSpPr>
          <p:spPr bwMode="auto">
            <a:xfrm>
              <a:off x="1580554" y="6294810"/>
              <a:ext cx="57600" cy="57600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3" name="Line 107"/>
            <p:cNvSpPr>
              <a:spLocks noChangeShapeType="1"/>
            </p:cNvSpPr>
            <p:nvPr/>
          </p:nvSpPr>
          <p:spPr bwMode="auto">
            <a:xfrm rot="10800000" flipH="1">
              <a:off x="1464468" y="6325677"/>
              <a:ext cx="0" cy="141759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5" name="Line 108"/>
            <p:cNvSpPr>
              <a:spLocks noChangeShapeType="1"/>
            </p:cNvSpPr>
            <p:nvPr/>
          </p:nvSpPr>
          <p:spPr bwMode="auto">
            <a:xfrm rot="10800000" flipH="1">
              <a:off x="1607343" y="6343537"/>
              <a:ext cx="0" cy="265658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6" name="Rectangle 109"/>
            <p:cNvSpPr>
              <a:spLocks/>
            </p:cNvSpPr>
            <p:nvPr/>
          </p:nvSpPr>
          <p:spPr bwMode="auto">
            <a:xfrm>
              <a:off x="1410890" y="6420810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97" name="Rectangle 110"/>
            <p:cNvSpPr>
              <a:spLocks/>
            </p:cNvSpPr>
            <p:nvPr/>
          </p:nvSpPr>
          <p:spPr bwMode="auto">
            <a:xfrm>
              <a:off x="1553765" y="6579210"/>
              <a:ext cx="107156" cy="107156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sp>
        <p:nvSpPr>
          <p:cNvPr id="299" name="Rectangle 7"/>
          <p:cNvSpPr>
            <a:spLocks noChangeArrowheads="1"/>
          </p:cNvSpPr>
          <p:nvPr/>
        </p:nvSpPr>
        <p:spPr bwMode="auto">
          <a:xfrm>
            <a:off x="0" y="6295444"/>
            <a:ext cx="3838832" cy="566714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AU" sz="1600" dirty="0" smtClean="0"/>
              <a:t>D</a:t>
            </a:r>
            <a:r>
              <a:rPr lang="en-AU" sz="1600" dirty="0"/>
              <a:t>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725521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utoUpdateAnimBg="0"/>
      <p:bldP spid="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319088" y="1243398"/>
                <a:ext cx="5287962" cy="304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sz="2000" kern="0" dirty="0" smtClean="0"/>
                  <a:t>Two scenarios:</a:t>
                </a:r>
              </a:p>
              <a:p>
                <a:pPr marL="457200" indent="-457200" eaLnBrk="1" hangingPunct="1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AU" sz="2000" kern="0" dirty="0" smtClean="0"/>
                  <a:t>The Hamiltonian is given as a sum of interaction terms:</a:t>
                </a:r>
              </a:p>
              <a:p>
                <a:pPr marL="0" indent="0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000" kern="0" dirty="0" smtClean="0"/>
              </a:p>
              <a:p>
                <a:pPr marL="457200" indent="-457200" eaLnBrk="1" hangingPunct="1">
                  <a:spcBef>
                    <a:spcPct val="50000"/>
                  </a:spcBef>
                  <a:buFont typeface="+mj-lt"/>
                  <a:buAutoNum type="arabicPeriod" startAt="2"/>
                </a:pPr>
                <a:r>
                  <a:rPr lang="en-AU" sz="2000" kern="0" dirty="0" smtClean="0"/>
                  <a:t>The Hamiltonian is sparse, in that it has no more than </a:t>
                </a:r>
                <a14:m>
                  <m:oMath xmlns:m="http://schemas.openxmlformats.org/officeDocument/2006/math">
                    <m:r>
                      <a:rPr lang="en-AU" sz="2000" i="1" kern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2000" kern="0" dirty="0" smtClean="0"/>
                  <a:t> nonzero elements in any row or column.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8" y="1243398"/>
                <a:ext cx="5287962" cy="3040277"/>
              </a:xfrm>
              <a:prstGeom prst="rect">
                <a:avLst/>
              </a:prstGeom>
              <a:blipFill rotWithShape="0">
                <a:blip r:embed="rId2"/>
                <a:stretch>
                  <a:fillRect l="-346" t="-1002" r="-806" b="-2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Simulation of Hamiltonians</a:t>
            </a:r>
          </a:p>
        </p:txBody>
      </p:sp>
      <p:pic>
        <p:nvPicPr>
          <p:cNvPr id="8196" name="Picture 65" descr="betalac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057275"/>
            <a:ext cx="39782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9" descr="ma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3" y="4004469"/>
            <a:ext cx="58054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6" descr="feynman-bon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3914259"/>
            <a:ext cx="19415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6588" y="6575896"/>
            <a:ext cx="194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Richard Feynman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6547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825434" y="1227458"/>
            <a:ext cx="62196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cs typeface="Helvetica" charset="0"/>
              </a:rPr>
              <a:t>How do we perform the final measurement?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1001134" y="1949800"/>
            <a:ext cx="3279727" cy="16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 dirty="0">
                <a:cs typeface="Helvetica" charset="0"/>
              </a:rPr>
              <a:t>Goal:</a:t>
            </a:r>
            <a:r>
              <a:rPr lang="en-US" dirty="0">
                <a:cs typeface="Helvetica" charset="0"/>
              </a:rPr>
              <a:t> logically perform this, but without decompressing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10724" y="1746252"/>
            <a:ext cx="3929063" cy="2548800"/>
            <a:chOff x="4661297" y="1922400"/>
            <a:chExt cx="3929063" cy="2548800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8268800" y="2664000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8268800" y="2797200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8268800" y="2928937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8268800" y="3062882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8268800" y="3196828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8268800" y="3330773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8268800" y="3464718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8268800" y="3596400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8268800" y="3729600"/>
              <a:ext cx="32156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H="1">
              <a:off x="6948000" y="20088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6948000" y="21672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flipH="1">
              <a:off x="6948000" y="23256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H="1">
              <a:off x="6948000" y="24840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flipH="1">
              <a:off x="6948000" y="26424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6948000" y="28008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6948000" y="29592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6948000" y="31176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 flipH="1">
              <a:off x="6948000" y="32760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 flipH="1">
              <a:off x="6948000" y="34344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 flipH="1">
              <a:off x="6948000" y="35928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6948000" y="37512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6948000" y="39096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6948000" y="40680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6948000" y="42264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6948000" y="4384800"/>
              <a:ext cx="396000" cy="0"/>
            </a:xfrm>
            <a:prstGeom prst="line">
              <a:avLst/>
            </a:prstGeom>
            <a:noFill/>
            <a:ln w="31750" cap="flat" cmpd="dbl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5941658" y="21672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>
              <a:off x="5941658" y="23256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5941658" y="24840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3" name="Line 57"/>
            <p:cNvSpPr>
              <a:spLocks noChangeShapeType="1"/>
            </p:cNvSpPr>
            <p:nvPr/>
          </p:nvSpPr>
          <p:spPr bwMode="auto">
            <a:xfrm>
              <a:off x="5941658" y="20088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4" name="Line 58"/>
            <p:cNvSpPr>
              <a:spLocks noChangeShapeType="1"/>
            </p:cNvSpPr>
            <p:nvPr/>
          </p:nvSpPr>
          <p:spPr bwMode="auto">
            <a:xfrm>
              <a:off x="5941658" y="28008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5" name="Line 59"/>
            <p:cNvSpPr>
              <a:spLocks noChangeShapeType="1"/>
            </p:cNvSpPr>
            <p:nvPr/>
          </p:nvSpPr>
          <p:spPr bwMode="auto">
            <a:xfrm>
              <a:off x="5941658" y="29592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6" name="Line 60"/>
            <p:cNvSpPr>
              <a:spLocks noChangeShapeType="1"/>
            </p:cNvSpPr>
            <p:nvPr/>
          </p:nvSpPr>
          <p:spPr bwMode="auto">
            <a:xfrm>
              <a:off x="5941658" y="31176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7" name="Line 61"/>
            <p:cNvSpPr>
              <a:spLocks noChangeShapeType="1"/>
            </p:cNvSpPr>
            <p:nvPr/>
          </p:nvSpPr>
          <p:spPr bwMode="auto">
            <a:xfrm>
              <a:off x="5941658" y="26424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8" name="Line 62"/>
            <p:cNvSpPr>
              <a:spLocks noChangeShapeType="1"/>
            </p:cNvSpPr>
            <p:nvPr/>
          </p:nvSpPr>
          <p:spPr bwMode="auto">
            <a:xfrm>
              <a:off x="5941658" y="34344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59" name="Line 63"/>
            <p:cNvSpPr>
              <a:spLocks noChangeShapeType="1"/>
            </p:cNvSpPr>
            <p:nvPr/>
          </p:nvSpPr>
          <p:spPr bwMode="auto">
            <a:xfrm>
              <a:off x="5941658" y="35928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0" name="Line 64"/>
            <p:cNvSpPr>
              <a:spLocks noChangeShapeType="1"/>
            </p:cNvSpPr>
            <p:nvPr/>
          </p:nvSpPr>
          <p:spPr bwMode="auto">
            <a:xfrm>
              <a:off x="5941658" y="37512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1" name="Line 65"/>
            <p:cNvSpPr>
              <a:spLocks noChangeShapeType="1"/>
            </p:cNvSpPr>
            <p:nvPr/>
          </p:nvSpPr>
          <p:spPr bwMode="auto">
            <a:xfrm>
              <a:off x="5941658" y="3276000"/>
              <a:ext cx="72351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2" name="Line 66"/>
            <p:cNvSpPr>
              <a:spLocks noChangeShapeType="1"/>
            </p:cNvSpPr>
            <p:nvPr/>
          </p:nvSpPr>
          <p:spPr bwMode="auto">
            <a:xfrm>
              <a:off x="5941658" y="40680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3" name="Line 67"/>
            <p:cNvSpPr>
              <a:spLocks noChangeShapeType="1"/>
            </p:cNvSpPr>
            <p:nvPr/>
          </p:nvSpPr>
          <p:spPr bwMode="auto">
            <a:xfrm>
              <a:off x="5941658" y="42264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4" name="Line 68"/>
            <p:cNvSpPr>
              <a:spLocks noChangeShapeType="1"/>
            </p:cNvSpPr>
            <p:nvPr/>
          </p:nvSpPr>
          <p:spPr bwMode="auto">
            <a:xfrm>
              <a:off x="5941658" y="43848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5" name="Line 69"/>
            <p:cNvSpPr>
              <a:spLocks noChangeShapeType="1"/>
            </p:cNvSpPr>
            <p:nvPr/>
          </p:nvSpPr>
          <p:spPr bwMode="auto">
            <a:xfrm>
              <a:off x="5941658" y="3909600"/>
              <a:ext cx="723510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6" name="Line 70"/>
            <p:cNvSpPr>
              <a:spLocks noChangeShapeType="1"/>
            </p:cNvSpPr>
            <p:nvPr/>
          </p:nvSpPr>
          <p:spPr bwMode="auto">
            <a:xfrm>
              <a:off x="4661297" y="3196828"/>
              <a:ext cx="3304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661297" y="2664000"/>
              <a:ext cx="3304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661297" y="2797200"/>
              <a:ext cx="3304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661297" y="2928937"/>
              <a:ext cx="3304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0" name="Line 74"/>
            <p:cNvSpPr>
              <a:spLocks noChangeShapeType="1"/>
            </p:cNvSpPr>
            <p:nvPr/>
          </p:nvSpPr>
          <p:spPr bwMode="auto">
            <a:xfrm>
              <a:off x="4661297" y="3062882"/>
              <a:ext cx="330492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1" name="Line 75"/>
            <p:cNvSpPr>
              <a:spLocks noChangeShapeType="1"/>
            </p:cNvSpPr>
            <p:nvPr/>
          </p:nvSpPr>
          <p:spPr bwMode="auto">
            <a:xfrm>
              <a:off x="4661297" y="3329657"/>
              <a:ext cx="3304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2" name="Line 76"/>
            <p:cNvSpPr>
              <a:spLocks noChangeShapeType="1"/>
            </p:cNvSpPr>
            <p:nvPr/>
          </p:nvSpPr>
          <p:spPr bwMode="auto">
            <a:xfrm>
              <a:off x="4661297" y="3463602"/>
              <a:ext cx="3304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3" name="Line 77"/>
            <p:cNvSpPr>
              <a:spLocks noChangeShapeType="1"/>
            </p:cNvSpPr>
            <p:nvPr/>
          </p:nvSpPr>
          <p:spPr bwMode="auto">
            <a:xfrm>
              <a:off x="4661297" y="3597548"/>
              <a:ext cx="3304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4" name="Line 78"/>
            <p:cNvSpPr>
              <a:spLocks noChangeShapeType="1"/>
            </p:cNvSpPr>
            <p:nvPr/>
          </p:nvSpPr>
          <p:spPr bwMode="auto">
            <a:xfrm>
              <a:off x="4661297" y="3729600"/>
              <a:ext cx="330492" cy="1116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5" name="Rectangle 79"/>
            <p:cNvSpPr>
              <a:spLocks/>
            </p:cNvSpPr>
            <p:nvPr/>
          </p:nvSpPr>
          <p:spPr bwMode="auto">
            <a:xfrm>
              <a:off x="6245354" y="19440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6" name="Rectangle 80"/>
            <p:cNvSpPr>
              <a:spLocks/>
            </p:cNvSpPr>
            <p:nvPr/>
          </p:nvSpPr>
          <p:spPr bwMode="auto">
            <a:xfrm>
              <a:off x="6245354" y="21024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7" name="Rectangle 81"/>
            <p:cNvSpPr>
              <a:spLocks/>
            </p:cNvSpPr>
            <p:nvPr/>
          </p:nvSpPr>
          <p:spPr bwMode="auto">
            <a:xfrm>
              <a:off x="6245354" y="22608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8" name="Rectangle 82"/>
            <p:cNvSpPr>
              <a:spLocks/>
            </p:cNvSpPr>
            <p:nvPr/>
          </p:nvSpPr>
          <p:spPr bwMode="auto">
            <a:xfrm>
              <a:off x="6245354" y="24192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79" name="Rectangle 83"/>
            <p:cNvSpPr>
              <a:spLocks/>
            </p:cNvSpPr>
            <p:nvPr/>
          </p:nvSpPr>
          <p:spPr bwMode="auto">
            <a:xfrm>
              <a:off x="6245354" y="25776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0" name="Rectangle 84"/>
            <p:cNvSpPr>
              <a:spLocks/>
            </p:cNvSpPr>
            <p:nvPr/>
          </p:nvSpPr>
          <p:spPr bwMode="auto">
            <a:xfrm>
              <a:off x="6245354" y="27360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1" name="Rectangle 85"/>
            <p:cNvSpPr>
              <a:spLocks/>
            </p:cNvSpPr>
            <p:nvPr/>
          </p:nvSpPr>
          <p:spPr bwMode="auto">
            <a:xfrm>
              <a:off x="6245354" y="28944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2" name="Rectangle 86"/>
            <p:cNvSpPr>
              <a:spLocks/>
            </p:cNvSpPr>
            <p:nvPr/>
          </p:nvSpPr>
          <p:spPr bwMode="auto">
            <a:xfrm>
              <a:off x="6245354" y="3053953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3" name="Rectangle 87"/>
            <p:cNvSpPr>
              <a:spLocks/>
            </p:cNvSpPr>
            <p:nvPr/>
          </p:nvSpPr>
          <p:spPr bwMode="auto">
            <a:xfrm>
              <a:off x="6245354" y="32112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4" name="Rectangle 88"/>
            <p:cNvSpPr>
              <a:spLocks/>
            </p:cNvSpPr>
            <p:nvPr/>
          </p:nvSpPr>
          <p:spPr bwMode="auto">
            <a:xfrm>
              <a:off x="6245354" y="33696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5" name="Rectangle 89"/>
            <p:cNvSpPr>
              <a:spLocks/>
            </p:cNvSpPr>
            <p:nvPr/>
          </p:nvSpPr>
          <p:spPr bwMode="auto">
            <a:xfrm>
              <a:off x="6245354" y="35280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6" name="Rectangle 90"/>
            <p:cNvSpPr>
              <a:spLocks/>
            </p:cNvSpPr>
            <p:nvPr/>
          </p:nvSpPr>
          <p:spPr bwMode="auto">
            <a:xfrm>
              <a:off x="6245354" y="36864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7" name="Rectangle 91"/>
            <p:cNvSpPr>
              <a:spLocks/>
            </p:cNvSpPr>
            <p:nvPr/>
          </p:nvSpPr>
          <p:spPr bwMode="auto">
            <a:xfrm>
              <a:off x="6245354" y="38448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8" name="Rectangle 92"/>
            <p:cNvSpPr>
              <a:spLocks/>
            </p:cNvSpPr>
            <p:nvPr/>
          </p:nvSpPr>
          <p:spPr bwMode="auto">
            <a:xfrm>
              <a:off x="6245354" y="40032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89" name="Rectangle 93"/>
            <p:cNvSpPr>
              <a:spLocks/>
            </p:cNvSpPr>
            <p:nvPr/>
          </p:nvSpPr>
          <p:spPr bwMode="auto">
            <a:xfrm>
              <a:off x="6245354" y="41616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90" name="Rectangle 94"/>
            <p:cNvSpPr>
              <a:spLocks/>
            </p:cNvSpPr>
            <p:nvPr/>
          </p:nvSpPr>
          <p:spPr bwMode="auto">
            <a:xfrm>
              <a:off x="6245354" y="4320000"/>
              <a:ext cx="129600" cy="1296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endParaRPr lang="en-AU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4963876" y="1936800"/>
              <a:ext cx="973613" cy="2518172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5591 h 21600"/>
                <a:gd name="T4" fmla="*/ 0 w 21600"/>
                <a:gd name="T5" fmla="*/ 15932 h 21600"/>
                <a:gd name="T6" fmla="*/ 21600 w 21600"/>
                <a:gd name="T7" fmla="*/ 21600 h 21600"/>
                <a:gd name="T8" fmla="*/ 21600 w 21600"/>
                <a:gd name="T9" fmla="*/ 0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5591"/>
                  </a:lnTo>
                  <a:lnTo>
                    <a:pt x="0" y="1593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dirty="0" err="1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uncompress</a:t>
              </a:r>
              <a:endParaRPr lang="en-US" sz="1200" b="1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6669931" y="1922400"/>
              <a:ext cx="375154" cy="2548800"/>
            </a:xfrm>
            <a:custGeom>
              <a:avLst/>
              <a:gdLst>
                <a:gd name="T0" fmla="*/ 0 w 21502"/>
                <a:gd name="T1" fmla="*/ 0 h 21585"/>
                <a:gd name="T2" fmla="*/ 12800 w 21502"/>
                <a:gd name="T3" fmla="*/ 0 h 21585"/>
                <a:gd name="T4" fmla="*/ 21485 w 21502"/>
                <a:gd name="T5" fmla="*/ 1332 h 21585"/>
                <a:gd name="T6" fmla="*/ 21485 w 21502"/>
                <a:gd name="T7" fmla="*/ 20063 h 21585"/>
                <a:gd name="T8" fmla="*/ 12800 w 21502"/>
                <a:gd name="T9" fmla="*/ 21585 h 21585"/>
                <a:gd name="T10" fmla="*/ 31 w 21502"/>
                <a:gd name="T11" fmla="*/ 21585 h 21585"/>
                <a:gd name="T12" fmla="*/ 51 w 21502"/>
                <a:gd name="T13" fmla="*/ 12459 h 21585"/>
                <a:gd name="T14" fmla="*/ 0 w 21502"/>
                <a:gd name="T15" fmla="*/ 0 h 21585"/>
                <a:gd name="T16" fmla="*/ 0 w 21502"/>
                <a:gd name="T17" fmla="*/ 0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02" h="21585">
                  <a:moveTo>
                    <a:pt x="0" y="0"/>
                  </a:moveTo>
                  <a:cubicBezTo>
                    <a:pt x="0" y="0"/>
                    <a:pt x="1805" y="2"/>
                    <a:pt x="12800" y="0"/>
                  </a:cubicBezTo>
                  <a:cubicBezTo>
                    <a:pt x="14885" y="0"/>
                    <a:pt x="21464" y="621"/>
                    <a:pt x="21485" y="1332"/>
                  </a:cubicBezTo>
                  <a:cubicBezTo>
                    <a:pt x="21600" y="5161"/>
                    <a:pt x="21089" y="16223"/>
                    <a:pt x="21485" y="20063"/>
                  </a:cubicBezTo>
                  <a:cubicBezTo>
                    <a:pt x="21541" y="20611"/>
                    <a:pt x="18676" y="21600"/>
                    <a:pt x="12800" y="21585"/>
                  </a:cubicBezTo>
                  <a:cubicBezTo>
                    <a:pt x="3748" y="21563"/>
                    <a:pt x="31" y="21585"/>
                    <a:pt x="31" y="21585"/>
                  </a:cubicBezTo>
                  <a:lnTo>
                    <a:pt x="51" y="12459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vert" lIns="0" tIns="0" rIns="0" bIns="0" anchor="ctr"/>
            <a:lstStyle/>
            <a:p>
              <a:pPr algn="ctr"/>
              <a:r>
                <a:rPr lang="en-US" sz="1700" dirty="0" smtClean="0">
                  <a:latin typeface="+mn-lt"/>
                  <a:ea typeface="Gill Sans" charset="0"/>
                  <a:cs typeface="Gill Sans" charset="0"/>
                  <a:sym typeface="Gill Sans" charset="0"/>
                </a:rPr>
                <a:t>measure</a:t>
              </a:r>
              <a:endParaRPr lang="en-US" sz="1700" dirty="0">
                <a:latin typeface="+mn-lt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 flipH="1">
              <a:off x="7330916" y="1936800"/>
              <a:ext cx="973613" cy="2518172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5591 h 21600"/>
                <a:gd name="T4" fmla="*/ 0 w 21600"/>
                <a:gd name="T5" fmla="*/ 15932 h 21600"/>
                <a:gd name="T6" fmla="*/ 21600 w 21600"/>
                <a:gd name="T7" fmla="*/ 21600 h 21600"/>
                <a:gd name="T8" fmla="*/ 21600 w 21600"/>
                <a:gd name="T9" fmla="*/ 0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5591"/>
                  </a:lnTo>
                  <a:lnTo>
                    <a:pt x="0" y="1593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dirty="0">
                  <a:latin typeface="+mn-lt"/>
                  <a:ea typeface="Gill Sans" charset="0"/>
                  <a:cs typeface="Gill Sans" charset="0"/>
                  <a:sym typeface="Gill Sans" charset="0"/>
                </a:rPr>
                <a:t>compress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795" name="Rectangle 99"/>
              <p:cNvSpPr>
                <a:spLocks/>
              </p:cNvSpPr>
              <p:nvPr/>
            </p:nvSpPr>
            <p:spPr bwMode="auto">
              <a:xfrm>
                <a:off x="825434" y="4516848"/>
                <a:ext cx="8223316" cy="1929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dirty="0" smtClean="0">
                    <a:cs typeface="Helvetica" charset="0"/>
                  </a:rPr>
                  <a:t>Problem with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  <a:cs typeface="Helvetica" charset="0"/>
                      </a:rPr>
                      <m:t>𝑉</m:t>
                    </m:r>
                  </m:oMath>
                </a14:m>
                <a:r>
                  <a:rPr lang="en-US" dirty="0" smtClean="0">
                    <a:cs typeface="Helvetica" charset="0"/>
                  </a:rPr>
                  <a:t> </a:t>
                </a:r>
                <a:r>
                  <a:rPr lang="en-US" dirty="0">
                    <a:cs typeface="Helvetica" charset="0"/>
                  </a:rPr>
                  <a:t>is that it </a:t>
                </a:r>
                <a:r>
                  <a:rPr lang="en-US" b="1" i="1" dirty="0">
                    <a:cs typeface="Helvetica" charset="0"/>
                  </a:rPr>
                  <a:t>only</a:t>
                </a:r>
                <a:r>
                  <a:rPr lang="en-US" dirty="0">
                    <a:cs typeface="Helvetica" charset="0"/>
                  </a:rPr>
                  <a:t> simulates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𝑅</m:t>
                        </m:r>
                      </m:e>
                      <m:sup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cs typeface="Helvetica" charset="0"/>
                  </a:rPr>
                  <a:t> </a:t>
                </a:r>
                <a:r>
                  <a:rPr lang="en-US" dirty="0">
                    <a:cs typeface="Helvetica" charset="0"/>
                  </a:rPr>
                  <a:t>on state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  <a:cs typeface="Helvetica" charset="0"/>
                      </a:rPr>
                      <m:t>|</m:t>
                    </m:r>
                    <m:r>
                      <a:rPr lang="en-AU" b="0" i="1" smtClean="0">
                        <a:latin typeface="Cambria Math"/>
                        <a:cs typeface="Helvetica" charset="0"/>
                      </a:rPr>
                      <m:t>𝑐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/>
                        <a:cs typeface="Helvetica" charset="0"/>
                      </a:rPr>
                      <m:t>〉</m:t>
                    </m:r>
                  </m:oMath>
                </a14:m>
                <a:r>
                  <a:rPr lang="en-US" dirty="0" smtClean="0">
                    <a:cs typeface="Helvetica" charset="0"/>
                  </a:rPr>
                  <a:t>.</a:t>
                </a:r>
              </a:p>
              <a:p>
                <a:pPr algn="l"/>
                <a:endParaRPr lang="en-US" dirty="0">
                  <a:cs typeface="Helvetica" charset="0"/>
                </a:endParaRPr>
              </a:p>
              <a:p>
                <a:r>
                  <a:rPr lang="en-US" dirty="0" smtClean="0">
                    <a:cs typeface="Helvetica" charset="0"/>
                  </a:rPr>
                  <a:t>We do get the correct result if 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Helvetica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Helvetica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dirty="0" smtClean="0">
                    <a:cs typeface="Helvetica" charset="0"/>
                  </a:rPr>
                  <a:t> and happen to get the all-zero measurement result.</a:t>
                </a:r>
                <a:endParaRPr lang="en-US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29795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34" y="4516848"/>
                <a:ext cx="8223316" cy="1929420"/>
              </a:xfrm>
              <a:prstGeom prst="rect">
                <a:avLst/>
              </a:prstGeom>
              <a:blipFill rotWithShape="0">
                <a:blip r:embed="rId2"/>
                <a:stretch>
                  <a:fillRect l="-2224" r="-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1687438" y="6506759"/>
            <a:ext cx="6046572" cy="35506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AU" sz="1600" dirty="0" smtClean="0"/>
              <a:t>D</a:t>
            </a:r>
            <a:r>
              <a:rPr lang="en-AU" sz="1600" dirty="0"/>
              <a:t>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273982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Freeform 4"/>
          <p:cNvSpPr>
            <a:spLocks/>
          </p:cNvSpPr>
          <p:nvPr/>
        </p:nvSpPr>
        <p:spPr bwMode="auto">
          <a:xfrm rot="9789510">
            <a:off x="1087064" y="4395221"/>
            <a:ext cx="4929187" cy="1401961"/>
          </a:xfrm>
          <a:custGeom>
            <a:avLst/>
            <a:gdLst>
              <a:gd name="T0" fmla="*/ 0 w 21600"/>
              <a:gd name="T1" fmla="*/ 7965 h 21600"/>
              <a:gd name="T2" fmla="*/ 8676 w 21600"/>
              <a:gd name="T3" fmla="*/ 0 h 21600"/>
              <a:gd name="T4" fmla="*/ 21600 w 21600"/>
              <a:gd name="T5" fmla="*/ 13500 h 21600"/>
              <a:gd name="T6" fmla="*/ 12950 w 21600"/>
              <a:gd name="T7" fmla="*/ 21600 h 21600"/>
              <a:gd name="T8" fmla="*/ 0 w 21600"/>
              <a:gd name="T9" fmla="*/ 7965 h 21600"/>
              <a:gd name="T10" fmla="*/ 0 w 21600"/>
              <a:gd name="T11" fmla="*/ 79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7965"/>
                </a:moveTo>
                <a:lnTo>
                  <a:pt x="8676" y="0"/>
                </a:lnTo>
                <a:lnTo>
                  <a:pt x="21600" y="13500"/>
                </a:lnTo>
                <a:lnTo>
                  <a:pt x="12950" y="21600"/>
                </a:lnTo>
                <a:lnTo>
                  <a:pt x="0" y="7965"/>
                </a:lnTo>
                <a:close/>
                <a:moveTo>
                  <a:pt x="0" y="7965"/>
                </a:moveTo>
              </a:path>
            </a:pathLst>
          </a:custGeom>
          <a:solidFill>
            <a:schemeClr val="accent1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556123" y="3617222"/>
            <a:ext cx="1116" cy="1491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3566988" y="5003110"/>
            <a:ext cx="981149" cy="102691"/>
          </a:xfrm>
          <a:prstGeom prst="line">
            <a:avLst/>
          </a:prstGeom>
          <a:noFill/>
          <a:ln w="38100" cap="flat">
            <a:solidFill>
              <a:srgbClr val="330066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rot="10800000">
            <a:off x="3555452" y="5110266"/>
            <a:ext cx="1000125" cy="145107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rot="10800000">
            <a:off x="4542556" y="5006683"/>
            <a:ext cx="8930" cy="24891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rot="10800000">
            <a:off x="3538115" y="4859713"/>
            <a:ext cx="1000125" cy="14510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rot="10800000">
            <a:off x="6739200" y="3103065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rot="10800000">
            <a:off x="6739200" y="3451323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rot="10800000">
            <a:off x="6739200" y="38016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rot="10800000">
            <a:off x="6739200" y="41508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rot="10800000">
            <a:off x="6739200" y="45000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rot="10800000">
            <a:off x="6739200" y="48492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rot="10800000">
            <a:off x="6739200" y="51984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rot="10800000">
            <a:off x="6739200" y="5547600"/>
            <a:ext cx="130150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786688" y="2495623"/>
            <a:ext cx="258961" cy="0"/>
          </a:xfrm>
          <a:prstGeom prst="line">
            <a:avLst/>
          </a:prstGeom>
          <a:noFill/>
          <a:ln w="38100" cap="flat" cmpd="dbl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1" name="Oval 21"/>
          <p:cNvSpPr>
            <a:spLocks/>
          </p:cNvSpPr>
          <p:nvPr/>
        </p:nvSpPr>
        <p:spPr bwMode="auto">
          <a:xfrm>
            <a:off x="7272000" y="2375297"/>
            <a:ext cx="237600" cy="237600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7390800" y="2375297"/>
            <a:ext cx="1116" cy="3221385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3" name="Oval 23"/>
          <p:cNvSpPr>
            <a:spLocks/>
          </p:cNvSpPr>
          <p:nvPr/>
        </p:nvSpPr>
        <p:spPr bwMode="auto">
          <a:xfrm>
            <a:off x="7313415" y="3027164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4" name="Oval 24"/>
          <p:cNvSpPr>
            <a:spLocks/>
          </p:cNvSpPr>
          <p:nvPr/>
        </p:nvSpPr>
        <p:spPr bwMode="auto">
          <a:xfrm>
            <a:off x="7313415" y="3375422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5" name="Oval 25"/>
          <p:cNvSpPr>
            <a:spLocks/>
          </p:cNvSpPr>
          <p:nvPr/>
        </p:nvSpPr>
        <p:spPr bwMode="auto">
          <a:xfrm>
            <a:off x="7313415" y="37260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6" name="Oval 26"/>
          <p:cNvSpPr>
            <a:spLocks/>
          </p:cNvSpPr>
          <p:nvPr/>
        </p:nvSpPr>
        <p:spPr bwMode="auto">
          <a:xfrm>
            <a:off x="7313415" y="40752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7" name="Oval 27"/>
          <p:cNvSpPr>
            <a:spLocks/>
          </p:cNvSpPr>
          <p:nvPr/>
        </p:nvSpPr>
        <p:spPr bwMode="auto">
          <a:xfrm>
            <a:off x="7313415" y="44244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8" name="Oval 28"/>
          <p:cNvSpPr>
            <a:spLocks/>
          </p:cNvSpPr>
          <p:nvPr/>
        </p:nvSpPr>
        <p:spPr bwMode="auto">
          <a:xfrm>
            <a:off x="7313415" y="47736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49" name="Oval 29"/>
          <p:cNvSpPr>
            <a:spLocks/>
          </p:cNvSpPr>
          <p:nvPr/>
        </p:nvSpPr>
        <p:spPr bwMode="auto">
          <a:xfrm>
            <a:off x="7313415" y="51228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50" name="Oval 30"/>
          <p:cNvSpPr>
            <a:spLocks/>
          </p:cNvSpPr>
          <p:nvPr/>
        </p:nvSpPr>
        <p:spPr bwMode="auto">
          <a:xfrm>
            <a:off x="7313415" y="5472000"/>
            <a:ext cx="151805" cy="151805"/>
          </a:xfrm>
          <a:prstGeom prst="ellipse">
            <a:avLst/>
          </a:prstGeom>
          <a:solidFill>
            <a:srgbClr val="FFFFFF"/>
          </a:solidFill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7187283" y="2495847"/>
            <a:ext cx="421928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53" name="Freeform 33"/>
          <p:cNvSpPr>
            <a:spLocks/>
          </p:cNvSpPr>
          <p:nvPr/>
        </p:nvSpPr>
        <p:spPr bwMode="auto">
          <a:xfrm rot="5400000">
            <a:off x="7601397" y="2383200"/>
            <a:ext cx="250031" cy="223242"/>
          </a:xfrm>
          <a:custGeom>
            <a:avLst/>
            <a:gdLst>
              <a:gd name="T0" fmla="+- 0 69 67"/>
              <a:gd name="T1" fmla="*/ T0 w 21495"/>
              <a:gd name="T2" fmla="+- 0 21535 153"/>
              <a:gd name="T3" fmla="*/ 21535 h 21447"/>
              <a:gd name="T4" fmla="+- 0 69 67"/>
              <a:gd name="T5" fmla="*/ T4 w 21495"/>
              <a:gd name="T6" fmla="+- 0 12884 153"/>
              <a:gd name="T7" fmla="*/ 12884 h 21447"/>
              <a:gd name="T8" fmla="+- 0 10748 67"/>
              <a:gd name="T9" fmla="*/ T8 w 21495"/>
              <a:gd name="T10" fmla="+- 0 155 153"/>
              <a:gd name="T11" fmla="*/ 155 h 21447"/>
              <a:gd name="T12" fmla="+- 0 21532 67"/>
              <a:gd name="T13" fmla="*/ T12 w 21495"/>
              <a:gd name="T14" fmla="+- 0 12884 153"/>
              <a:gd name="T15" fmla="*/ 12884 h 21447"/>
              <a:gd name="T16" fmla="+- 0 21532 67"/>
              <a:gd name="T17" fmla="*/ T16 w 21495"/>
              <a:gd name="T18" fmla="+- 0 21600 153"/>
              <a:gd name="T19" fmla="*/ 21600 h 21447"/>
              <a:gd name="T20" fmla="+- 0 10748 67"/>
              <a:gd name="T21" fmla="*/ T20 w 21495"/>
              <a:gd name="T22" fmla="+- 0 21535 153"/>
              <a:gd name="T23" fmla="*/ 21535 h 21447"/>
              <a:gd name="T24" fmla="+- 0 69 67"/>
              <a:gd name="T25" fmla="*/ T24 w 21495"/>
              <a:gd name="T26" fmla="+- 0 21535 153"/>
              <a:gd name="T27" fmla="*/ 21535 h 21447"/>
              <a:gd name="T28" fmla="+- 0 69 67"/>
              <a:gd name="T29" fmla="*/ T28 w 21495"/>
              <a:gd name="T30" fmla="+- 0 21535 153"/>
              <a:gd name="T31" fmla="*/ 21535 h 214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21495" h="21447">
                <a:moveTo>
                  <a:pt x="2" y="21382"/>
                </a:moveTo>
                <a:cubicBezTo>
                  <a:pt x="2" y="21382"/>
                  <a:pt x="47" y="15535"/>
                  <a:pt x="2" y="12731"/>
                </a:cubicBezTo>
                <a:cubicBezTo>
                  <a:pt x="-67" y="8508"/>
                  <a:pt x="2846" y="-153"/>
                  <a:pt x="10681" y="2"/>
                </a:cubicBezTo>
                <a:cubicBezTo>
                  <a:pt x="17947" y="145"/>
                  <a:pt x="21278" y="5332"/>
                  <a:pt x="21465" y="12731"/>
                </a:cubicBezTo>
                <a:cubicBezTo>
                  <a:pt x="21533" y="15443"/>
                  <a:pt x="21465" y="21447"/>
                  <a:pt x="21465" y="21447"/>
                </a:cubicBezTo>
                <a:lnTo>
                  <a:pt x="10681" y="21382"/>
                </a:lnTo>
                <a:lnTo>
                  <a:pt x="2" y="21382"/>
                </a:lnTo>
                <a:close/>
                <a:moveTo>
                  <a:pt x="2" y="21382"/>
                </a:moveTo>
              </a:path>
            </a:pathLst>
          </a:custGeom>
          <a:solidFill>
            <a:schemeClr val="accent1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6" name="Rectangle 36"/>
              <p:cNvSpPr>
                <a:spLocks/>
              </p:cNvSpPr>
              <p:nvPr/>
            </p:nvSpPr>
            <p:spPr bwMode="auto">
              <a:xfrm>
                <a:off x="859353" y="1293130"/>
                <a:ext cx="6005198" cy="769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2500" dirty="0" smtClean="0">
                    <a:cs typeface="Helvetica" charset="0"/>
                  </a:rPr>
                  <a:t>Consider the measurement with outcomes</a:t>
                </a:r>
              </a:p>
              <a:p>
                <a14:m>
                  <m:oMath xmlns:m="http://schemas.openxmlformats.org/officeDocument/2006/math">
                    <m:r>
                      <a:rPr lang="en-AU" sz="2500" b="0" i="1" smtClean="0">
                        <a:solidFill>
                          <a:srgbClr val="6600CC"/>
                        </a:solidFill>
                        <a:latin typeface="Cambria Math"/>
                        <a:cs typeface="Helvetica" charset="0"/>
                      </a:rPr>
                      <m:t>|00000000〉</m:t>
                    </m:r>
                  </m:oMath>
                </a14:m>
                <a:r>
                  <a:rPr lang="en-US" sz="2500" dirty="0" smtClean="0">
                    <a:solidFill>
                      <a:srgbClr val="6600CC"/>
                    </a:solidFill>
                    <a:cs typeface="Helvetica" charset="0"/>
                  </a:rPr>
                  <a:t> </a:t>
                </a:r>
                <a:r>
                  <a:rPr lang="en-US" sz="2500" dirty="0" smtClean="0">
                    <a:cs typeface="Helvetica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500" b="0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AU" sz="2500" b="0" i="1" smtClean="0">
                                <a:solidFill>
                                  <a:srgbClr val="6600CC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AU" sz="2500" b="0" i="1" smtClean="0">
                                <a:solidFill>
                                  <a:srgbClr val="6600CC"/>
                                </a:solidFill>
                                <a:latin typeface="Cambria Math"/>
                                <a:cs typeface="Helvetica" charset="0"/>
                              </a:rPr>
                              <m:t>00000000</m:t>
                            </m:r>
                          </m:e>
                        </m:d>
                      </m:e>
                      <m:sup>
                        <m:r>
                          <a:rPr lang="en-AU" sz="2500" i="1">
                            <a:solidFill>
                              <a:srgbClr val="6600CC"/>
                            </a:solidFill>
                            <a:latin typeface="Cambria Math"/>
                            <a:cs typeface="Helvetica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sz="2500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3075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353" y="1293130"/>
                <a:ext cx="6005198" cy="769069"/>
              </a:xfrm>
              <a:prstGeom prst="rect">
                <a:avLst/>
              </a:prstGeom>
              <a:blipFill rotWithShape="0">
                <a:blip r:embed="rId2"/>
                <a:stretch>
                  <a:fillRect l="-3249" t="-11111" r="-2030" b="-246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72400" y="2152055"/>
            <a:ext cx="1035844" cy="3598664"/>
            <a:chOff x="6872400" y="2152055"/>
            <a:chExt cx="1035844" cy="3598664"/>
          </a:xfrm>
        </p:grpSpPr>
        <p:sp>
          <p:nvSpPr>
            <p:cNvPr id="30760" name="AutoShape 40"/>
            <p:cNvSpPr>
              <a:spLocks/>
            </p:cNvSpPr>
            <p:nvPr/>
          </p:nvSpPr>
          <p:spPr bwMode="auto">
            <a:xfrm>
              <a:off x="6872400" y="2152055"/>
              <a:ext cx="1035844" cy="3598664"/>
            </a:xfrm>
            <a:prstGeom prst="roundRect">
              <a:avLst>
                <a:gd name="adj" fmla="val 25935"/>
              </a:avLst>
            </a:prstGeom>
            <a:solidFill>
              <a:srgbClr val="FED1CF">
                <a:alpha val="39999"/>
              </a:srgbClr>
            </a:solidFill>
            <a:ln w="25400" cap="flat">
              <a:solidFill>
                <a:srgbClr val="A40800">
                  <a:alpha val="3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0759" name="AutoShape 39"/>
            <p:cNvSpPr>
              <a:spLocks/>
            </p:cNvSpPr>
            <p:nvPr/>
          </p:nvSpPr>
          <p:spPr bwMode="auto">
            <a:xfrm>
              <a:off x="6872400" y="2152055"/>
              <a:ext cx="1035844" cy="3598664"/>
            </a:xfrm>
            <a:prstGeom prst="roundRect">
              <a:avLst>
                <a:gd name="adj" fmla="val 25935"/>
              </a:avLst>
            </a:prstGeom>
            <a:noFill/>
            <a:ln w="25400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7858" y="4600644"/>
                <a:ext cx="1712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b="0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00000000</m:t>
                              </m:r>
                            </m:e>
                          </m:d>
                        </m:e>
                        <m:sup>
                          <m:r>
                            <a:rPr lang="en-AU" sz="2000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4600644"/>
                <a:ext cx="171200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06320" y="3251269"/>
                <a:ext cx="15712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6600CC"/>
                          </a:solidFill>
                          <a:latin typeface="Cambria Math"/>
                        </a:rPr>
                        <m:t>|00000000〉</m:t>
                      </m:r>
                    </m:oMath>
                  </m:oMathPara>
                </a14:m>
                <a:endParaRPr lang="en-AU" sz="2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20" y="3251269"/>
                <a:ext cx="1571264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47965" y="2267393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6600CC"/>
                          </a:solidFill>
                          <a:latin typeface="Cambria Math"/>
                        </a:rPr>
                        <m:t>|1〉</m:t>
                      </m:r>
                    </m:oMath>
                  </m:oMathPara>
                </a14:m>
                <a:endParaRPr lang="en-AU" sz="2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65" y="2267393"/>
                <a:ext cx="5725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87438" y="6506759"/>
            <a:ext cx="6046572" cy="35506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AU" sz="1600" dirty="0" smtClean="0"/>
              <a:t>D</a:t>
            </a:r>
            <a:r>
              <a:rPr lang="en-AU" sz="1600" dirty="0"/>
              <a:t>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1889317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1" name="AutoShape 37"/>
          <p:cNvSpPr>
            <a:spLocks/>
          </p:cNvSpPr>
          <p:nvPr/>
        </p:nvSpPr>
        <p:spPr bwMode="auto">
          <a:xfrm>
            <a:off x="6120000" y="2482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3" name="AutoShape 19"/>
          <p:cNvSpPr>
            <a:spLocks/>
          </p:cNvSpPr>
          <p:nvPr/>
        </p:nvSpPr>
        <p:spPr bwMode="auto">
          <a:xfrm>
            <a:off x="2728800" y="1690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860" name="Rectangle 116"/>
          <p:cNvSpPr>
            <a:spLocks/>
          </p:cNvSpPr>
          <p:nvPr/>
        </p:nvSpPr>
        <p:spPr bwMode="auto">
          <a:xfrm>
            <a:off x="751114" y="1111746"/>
            <a:ext cx="8098206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 dirty="0">
                <a:cs typeface="Helvetica" charset="0"/>
              </a:rPr>
              <a:t>Recursively measure each half (of </a:t>
            </a:r>
            <a:r>
              <a:rPr lang="en-US" sz="2500" dirty="0"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500" dirty="0">
                <a:cs typeface="Helvetica" charset="0"/>
              </a:rPr>
              <a:t> </a:t>
            </a:r>
            <a:r>
              <a:rPr lang="en-US" sz="2500" dirty="0" err="1">
                <a:cs typeface="Helvetica" charset="0"/>
              </a:rPr>
              <a:t>qubits</a:t>
            </a:r>
            <a:r>
              <a:rPr lang="en-US" sz="2500" dirty="0">
                <a:cs typeface="Helvetica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59" name="Rectangle 215"/>
              <p:cNvSpPr>
                <a:spLocks/>
              </p:cNvSpPr>
              <p:nvPr/>
            </p:nvSpPr>
            <p:spPr bwMode="auto">
              <a:xfrm>
                <a:off x="751114" y="4910383"/>
                <a:ext cx="8285730" cy="1518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342900" indent="-342900" algn="l">
                  <a:spcAft>
                    <a:spcPts val="1200"/>
                  </a:spcAft>
                  <a:buClr>
                    <a:srgbClr val="336699"/>
                  </a:buClr>
                  <a:buSzPct val="75000"/>
                  <a:buFont typeface="Wingdings" pitchFamily="2" charset="2"/>
                  <a:buChar char=""/>
                </a:pPr>
                <a:r>
                  <a:rPr lang="en-US" sz="2500" dirty="0" smtClean="0">
                    <a:cs typeface="Helvetica" charset="0"/>
                  </a:rPr>
                  <a:t>Net </a:t>
                </a:r>
                <a:r>
                  <a:rPr lang="en-US" sz="2500" dirty="0">
                    <a:cs typeface="Helvetica" charset="0"/>
                  </a:rPr>
                  <a:t>result: measurement in </a:t>
                </a:r>
                <a:r>
                  <a:rPr lang="en-US" sz="2500" b="1" i="1" dirty="0">
                    <a:cs typeface="Helvetica" charset="0"/>
                  </a:rPr>
                  <a:t>computational </a:t>
                </a:r>
                <a:r>
                  <a:rPr lang="en-US" sz="2500" b="1" i="1" dirty="0" smtClean="0">
                    <a:cs typeface="Helvetica" charset="0"/>
                  </a:rPr>
                  <a:t>basis</a:t>
                </a:r>
                <a:r>
                  <a:rPr lang="en-US" sz="2500" dirty="0" smtClean="0">
                    <a:cs typeface="Helvetica" charset="0"/>
                  </a:rPr>
                  <a:t>.</a:t>
                </a:r>
              </a:p>
              <a:p>
                <a:pPr marL="342900" lvl="0" indent="-342900">
                  <a:spcAft>
                    <a:spcPts val="1200"/>
                  </a:spcAft>
                  <a:buClr>
                    <a:srgbClr val="336699"/>
                  </a:buClr>
                  <a:buSzPct val="75000"/>
                  <a:buFont typeface="Wingdings" pitchFamily="2" charset="2"/>
                  <a:buChar char=""/>
                </a:pPr>
                <a:r>
                  <a:rPr lang="en-US" sz="2500" dirty="0" smtClean="0">
                    <a:solidFill>
                      <a:srgbClr val="000000"/>
                    </a:solidFill>
                    <a:cs typeface="Helvetica" charset="0"/>
                  </a:rPr>
                  <a:t>If </a:t>
                </a:r>
                <a:r>
                  <a:rPr lang="en-US" sz="2500" dirty="0">
                    <a:solidFill>
                      <a:srgbClr val="000000"/>
                    </a:solidFill>
                    <a:cs typeface="Helvetica" charset="0"/>
                  </a:rPr>
                  <a:t>the outcome has Hamming weight </a:t>
                </a:r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000000"/>
                        </a:solidFill>
                        <a:latin typeface="Cambria Math"/>
                        <a:cs typeface="Helvetica" charset="0"/>
                      </a:rPr>
                      <m:t>𝑘</m:t>
                    </m:r>
                  </m:oMath>
                </a14:m>
                <a:r>
                  <a:rPr lang="en-US" sz="2500" dirty="0">
                    <a:solidFill>
                      <a:srgbClr val="000000"/>
                    </a:solidFill>
                    <a:cs typeface="Helvetica" charset="0"/>
                  </a:rPr>
                  <a:t> then only </a:t>
                </a:r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000000"/>
                        </a:solidFill>
                        <a:latin typeface="Cambria Math"/>
                        <a:cs typeface="Helvetica" charset="0"/>
                      </a:rPr>
                      <m:t>𝑂</m:t>
                    </m:r>
                    <m:d>
                      <m:dPr>
                        <m:ctrlPr>
                          <a:rPr lang="en-AU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AU" sz="2500" i="1">
                            <a:solidFill>
                              <a:srgbClr val="000000"/>
                            </a:solidFill>
                            <a:latin typeface="Cambria Math"/>
                            <a:cs typeface="Helvetica" charset="0"/>
                          </a:rPr>
                          <m:t>𝑘</m:t>
                        </m:r>
                        <m:r>
                          <a:rPr lang="en-AU" sz="2500" i="1">
                            <a:solidFill>
                              <a:srgbClr val="000000"/>
                            </a:solidFill>
                            <a:latin typeface="Cambria Math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500" i="1">
                            <a:solidFill>
                              <a:srgbClr val="000000"/>
                            </a:solidFill>
                            <a:latin typeface="Cambria Math"/>
                            <a:cs typeface="Helvetica" charset="0"/>
                          </a:rPr>
                          <m:t>log</m:t>
                        </m:r>
                        <m:r>
                          <a:rPr lang="en-AU" sz="2500" i="1">
                            <a:solidFill>
                              <a:srgbClr val="000000"/>
                            </a:solidFill>
                            <a:latin typeface="Cambria Math"/>
                            <a:cs typeface="Helvetica" charset="0"/>
                          </a:rPr>
                          <m:t> </m:t>
                        </m:r>
                        <m:r>
                          <a:rPr lang="en-AU" sz="2500" i="1">
                            <a:solidFill>
                              <a:srgbClr val="000000"/>
                            </a:solidFill>
                            <a:latin typeface="Cambria Math"/>
                            <a:cs typeface="Helvetica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500" dirty="0">
                    <a:solidFill>
                      <a:srgbClr val="000000"/>
                    </a:solidFill>
                    <a:cs typeface="Helvetica" charset="0"/>
                  </a:rPr>
                  <a:t> measurement steps are </a:t>
                </a:r>
                <a:r>
                  <a:rPr lang="en-US" sz="2500" dirty="0" smtClean="0">
                    <a:solidFill>
                      <a:srgbClr val="000000"/>
                    </a:solidFill>
                    <a:cs typeface="Helvetica" charset="0"/>
                  </a:rPr>
                  <a:t>needed.</a:t>
                </a:r>
                <a:endParaRPr lang="en-US" sz="2500" dirty="0">
                  <a:solidFill>
                    <a:srgbClr val="000000"/>
                  </a:solidFill>
                  <a:cs typeface="Helvetica" charset="0"/>
                </a:endParaRPr>
              </a:p>
            </p:txBody>
          </p:sp>
        </mc:Choice>
        <mc:Fallback xmlns="">
          <p:sp>
            <p:nvSpPr>
              <p:cNvPr id="31959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114" y="4910383"/>
                <a:ext cx="8285730" cy="1518047"/>
              </a:xfrm>
              <a:prstGeom prst="rect">
                <a:avLst/>
              </a:prstGeom>
              <a:blipFill rotWithShape="0">
                <a:blip r:embed="rId2"/>
                <a:stretch>
                  <a:fillRect l="-1619" b="-52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61" name="Rectangle 217"/>
          <p:cNvSpPr>
            <a:spLocks/>
          </p:cNvSpPr>
          <p:nvPr/>
        </p:nvSpPr>
        <p:spPr bwMode="auto">
          <a:xfrm>
            <a:off x="285750" y="5656957"/>
            <a:ext cx="8563570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SzPct val="125000"/>
              <a:buFont typeface="Helvetica" charset="0"/>
              <a:buChar char="•"/>
            </a:pPr>
            <a:endParaRPr lang="en-US" sz="2500" dirty="0">
              <a:cs typeface="Helvetica" charset="0"/>
            </a:endParaRP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 rot="10800000" flipH="1">
            <a:off x="1044000" y="1744524"/>
            <a:ext cx="5655841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rot="10800000" flipH="1">
            <a:off x="1044000" y="1942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rot="10800000" flipH="1">
            <a:off x="1044000" y="2140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044000" y="2340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 flipH="1">
            <a:off x="1044000" y="2538000"/>
            <a:ext cx="5655600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rot="10800000" flipH="1">
            <a:off x="1044000" y="2734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rot="10800000" flipH="1">
            <a:off x="1044000" y="2932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1044000" y="3132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rot="10800000" flipH="1">
            <a:off x="1044000" y="3328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1044000" y="3528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rot="10800000" flipH="1">
            <a:off x="1044000" y="3726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1044000" y="3924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rot="10800000" flipH="1">
            <a:off x="1044000" y="4120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rot="10800000" flipH="1">
            <a:off x="1044000" y="4320000"/>
            <a:ext cx="5655600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rot="10800000" flipH="1">
            <a:off x="1044000" y="4516524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rot="10800000" flipH="1">
            <a:off x="1044000" y="4716000"/>
            <a:ext cx="5656957" cy="0"/>
          </a:xfrm>
          <a:prstGeom prst="line">
            <a:avLst/>
          </a:prstGeom>
          <a:noFill/>
          <a:ln w="15875" cap="flat">
            <a:solidFill>
              <a:schemeClr val="tx1"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6" name="AutoShape 22"/>
          <p:cNvSpPr>
            <a:spLocks/>
          </p:cNvSpPr>
          <p:nvPr/>
        </p:nvSpPr>
        <p:spPr bwMode="auto">
          <a:xfrm>
            <a:off x="3859200" y="2482524"/>
            <a:ext cx="250031" cy="702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3859200" y="4066524"/>
            <a:ext cx="250031" cy="702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9" name="AutoShape 25"/>
          <p:cNvSpPr>
            <a:spLocks/>
          </p:cNvSpPr>
          <p:nvPr/>
        </p:nvSpPr>
        <p:spPr bwMode="auto">
          <a:xfrm>
            <a:off x="4989600" y="1690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0" name="AutoShape 26"/>
          <p:cNvSpPr>
            <a:spLocks/>
          </p:cNvSpPr>
          <p:nvPr/>
        </p:nvSpPr>
        <p:spPr bwMode="auto">
          <a:xfrm>
            <a:off x="6120000" y="1690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1" name="AutoShape 27"/>
          <p:cNvSpPr>
            <a:spLocks/>
          </p:cNvSpPr>
          <p:nvPr/>
        </p:nvSpPr>
        <p:spPr bwMode="auto">
          <a:xfrm>
            <a:off x="4989600" y="2086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2" name="AutoShape 28"/>
          <p:cNvSpPr>
            <a:spLocks/>
          </p:cNvSpPr>
          <p:nvPr/>
        </p:nvSpPr>
        <p:spPr bwMode="auto">
          <a:xfrm>
            <a:off x="4989600" y="2484000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3" name="AutoShape 29"/>
          <p:cNvSpPr>
            <a:spLocks/>
          </p:cNvSpPr>
          <p:nvPr/>
        </p:nvSpPr>
        <p:spPr bwMode="auto">
          <a:xfrm>
            <a:off x="4989600" y="2880000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4" name="AutoShape 30"/>
          <p:cNvSpPr>
            <a:spLocks/>
          </p:cNvSpPr>
          <p:nvPr/>
        </p:nvSpPr>
        <p:spPr bwMode="auto">
          <a:xfrm>
            <a:off x="4989600" y="3274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5" name="AutoShape 31"/>
          <p:cNvSpPr>
            <a:spLocks/>
          </p:cNvSpPr>
          <p:nvPr/>
        </p:nvSpPr>
        <p:spPr bwMode="auto">
          <a:xfrm>
            <a:off x="4989600" y="3670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6" name="AutoShape 32"/>
          <p:cNvSpPr>
            <a:spLocks/>
          </p:cNvSpPr>
          <p:nvPr/>
        </p:nvSpPr>
        <p:spPr bwMode="auto">
          <a:xfrm>
            <a:off x="4989600" y="4066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7" name="AutoShape 33"/>
          <p:cNvSpPr>
            <a:spLocks/>
          </p:cNvSpPr>
          <p:nvPr/>
        </p:nvSpPr>
        <p:spPr bwMode="auto">
          <a:xfrm>
            <a:off x="4989600" y="4462524"/>
            <a:ext cx="250031" cy="306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8" name="AutoShape 34"/>
          <p:cNvSpPr>
            <a:spLocks/>
          </p:cNvSpPr>
          <p:nvPr/>
        </p:nvSpPr>
        <p:spPr bwMode="auto">
          <a:xfrm>
            <a:off x="6120000" y="1888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79" name="AutoShape 35"/>
          <p:cNvSpPr>
            <a:spLocks/>
          </p:cNvSpPr>
          <p:nvPr/>
        </p:nvSpPr>
        <p:spPr bwMode="auto">
          <a:xfrm>
            <a:off x="6120000" y="2086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0" name="AutoShape 36"/>
          <p:cNvSpPr>
            <a:spLocks/>
          </p:cNvSpPr>
          <p:nvPr/>
        </p:nvSpPr>
        <p:spPr bwMode="auto">
          <a:xfrm>
            <a:off x="6120000" y="2284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2" name="AutoShape 38"/>
          <p:cNvSpPr>
            <a:spLocks/>
          </p:cNvSpPr>
          <p:nvPr/>
        </p:nvSpPr>
        <p:spPr bwMode="auto">
          <a:xfrm>
            <a:off x="6120000" y="2682000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3" name="AutoShape 39"/>
          <p:cNvSpPr>
            <a:spLocks/>
          </p:cNvSpPr>
          <p:nvPr/>
        </p:nvSpPr>
        <p:spPr bwMode="auto">
          <a:xfrm>
            <a:off x="6120000" y="2878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>
            <a:off x="6120000" y="3076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5" name="AutoShape 41"/>
          <p:cNvSpPr>
            <a:spLocks/>
          </p:cNvSpPr>
          <p:nvPr/>
        </p:nvSpPr>
        <p:spPr bwMode="auto">
          <a:xfrm>
            <a:off x="6120000" y="3275157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6" name="AutoShape 42"/>
          <p:cNvSpPr>
            <a:spLocks/>
          </p:cNvSpPr>
          <p:nvPr/>
        </p:nvSpPr>
        <p:spPr bwMode="auto">
          <a:xfrm>
            <a:off x="6120000" y="3471610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7" name="AutoShape 43"/>
          <p:cNvSpPr>
            <a:spLocks/>
          </p:cNvSpPr>
          <p:nvPr/>
        </p:nvSpPr>
        <p:spPr bwMode="auto">
          <a:xfrm>
            <a:off x="6120000" y="3670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8" name="AutoShape 44"/>
          <p:cNvSpPr>
            <a:spLocks/>
          </p:cNvSpPr>
          <p:nvPr/>
        </p:nvSpPr>
        <p:spPr bwMode="auto">
          <a:xfrm>
            <a:off x="6120000" y="3868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89" name="AutoShape 45"/>
          <p:cNvSpPr>
            <a:spLocks/>
          </p:cNvSpPr>
          <p:nvPr/>
        </p:nvSpPr>
        <p:spPr bwMode="auto">
          <a:xfrm>
            <a:off x="6120000" y="4068000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90" name="AutoShape 46"/>
          <p:cNvSpPr>
            <a:spLocks/>
          </p:cNvSpPr>
          <p:nvPr/>
        </p:nvSpPr>
        <p:spPr bwMode="auto">
          <a:xfrm>
            <a:off x="6120000" y="4264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91" name="AutoShape 47"/>
          <p:cNvSpPr>
            <a:spLocks/>
          </p:cNvSpPr>
          <p:nvPr/>
        </p:nvSpPr>
        <p:spPr bwMode="auto">
          <a:xfrm>
            <a:off x="6120000" y="4462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92" name="AutoShape 48"/>
          <p:cNvSpPr>
            <a:spLocks/>
          </p:cNvSpPr>
          <p:nvPr/>
        </p:nvSpPr>
        <p:spPr bwMode="auto">
          <a:xfrm>
            <a:off x="6120000" y="4660524"/>
            <a:ext cx="250031" cy="107156"/>
          </a:xfrm>
          <a:prstGeom prst="roundRect">
            <a:avLst>
              <a:gd name="adj" fmla="val 50000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>
            <a:off x="2728800" y="3274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2" name="AutoShape 18"/>
          <p:cNvSpPr>
            <a:spLocks/>
          </p:cNvSpPr>
          <p:nvPr/>
        </p:nvSpPr>
        <p:spPr bwMode="auto">
          <a:xfrm>
            <a:off x="1598400" y="1690524"/>
            <a:ext cx="250031" cy="3078000"/>
          </a:xfrm>
          <a:prstGeom prst="roundRect">
            <a:avLst>
              <a:gd name="adj" fmla="val 40065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>
            <a:off x="3859200" y="1690524"/>
            <a:ext cx="250031" cy="702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>
            <a:off x="3859200" y="3275157"/>
            <a:ext cx="250031" cy="702000"/>
          </a:xfrm>
          <a:prstGeom prst="roundRect">
            <a:avLst>
              <a:gd name="adj" fmla="val 27097"/>
            </a:avLst>
          </a:prstGeom>
          <a:solidFill>
            <a:srgbClr val="FFDBCD">
              <a:alpha val="29999"/>
            </a:srgbClr>
          </a:solidFill>
          <a:ln w="15875" cap="flat">
            <a:solidFill>
              <a:srgbClr val="A40800">
                <a:alpha val="2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5089078" y="1680324"/>
            <a:ext cx="1750433" cy="3107899"/>
            <a:chOff x="5089078" y="1680324"/>
            <a:chExt cx="1750433" cy="3107899"/>
          </a:xfrm>
        </p:grpSpPr>
        <p:sp>
          <p:nvSpPr>
            <p:cNvPr id="108" name="TextBox 107"/>
            <p:cNvSpPr txBox="1"/>
            <p:nvPr/>
          </p:nvSpPr>
          <p:spPr>
            <a:xfrm>
              <a:off x="6739200" y="16803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39200" y="18783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39200" y="20763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39200" y="2274591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39200" y="2669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39200" y="2867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39200" y="3065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739200" y="3263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39200" y="3460701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39200" y="3658701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739200" y="3856701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39200" y="4054968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39200" y="4451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39200" y="4649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39200" y="4253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39200" y="2471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 flipH="1">
              <a:off x="5089078" y="2538000"/>
              <a:ext cx="16092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83" name="Line 185"/>
            <p:cNvSpPr>
              <a:spLocks noChangeShapeType="1"/>
            </p:cNvSpPr>
            <p:nvPr/>
          </p:nvSpPr>
          <p:spPr bwMode="auto">
            <a:xfrm flipH="1">
              <a:off x="5089078" y="2736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84" name="Line 185"/>
            <p:cNvSpPr>
              <a:spLocks noChangeShapeType="1"/>
            </p:cNvSpPr>
            <p:nvPr/>
          </p:nvSpPr>
          <p:spPr bwMode="auto">
            <a:xfrm flipH="1">
              <a:off x="5090433" y="4122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 flipH="1">
              <a:off x="5089078" y="4320000"/>
              <a:ext cx="16092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6" name="AutoShape 212"/>
            <p:cNvSpPr>
              <a:spLocks/>
            </p:cNvSpPr>
            <p:nvPr/>
          </p:nvSpPr>
          <p:spPr bwMode="auto">
            <a:xfrm>
              <a:off x="6120000" y="2680524"/>
              <a:ext cx="250031" cy="107156"/>
            </a:xfrm>
            <a:prstGeom prst="roundRect">
              <a:avLst>
                <a:gd name="adj" fmla="val 50000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7" name="AutoShape 213"/>
            <p:cNvSpPr>
              <a:spLocks/>
            </p:cNvSpPr>
            <p:nvPr/>
          </p:nvSpPr>
          <p:spPr bwMode="auto">
            <a:xfrm>
              <a:off x="6120000" y="4066524"/>
              <a:ext cx="250031" cy="107156"/>
            </a:xfrm>
            <a:prstGeom prst="roundRect">
              <a:avLst>
                <a:gd name="adj" fmla="val 50000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5" name="AutoShape 211"/>
            <p:cNvSpPr>
              <a:spLocks/>
            </p:cNvSpPr>
            <p:nvPr/>
          </p:nvSpPr>
          <p:spPr bwMode="auto">
            <a:xfrm>
              <a:off x="6120000" y="2482524"/>
              <a:ext cx="250031" cy="107156"/>
            </a:xfrm>
            <a:prstGeom prst="roundRect">
              <a:avLst>
                <a:gd name="adj" fmla="val 50000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16" name="AutoShape 213"/>
            <p:cNvSpPr>
              <a:spLocks/>
            </p:cNvSpPr>
            <p:nvPr/>
          </p:nvSpPr>
          <p:spPr bwMode="auto">
            <a:xfrm>
              <a:off x="6120000" y="4266000"/>
              <a:ext cx="250031" cy="107156"/>
            </a:xfrm>
            <a:prstGeom prst="roundRect">
              <a:avLst>
                <a:gd name="adj" fmla="val 50000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59062" y="2484000"/>
            <a:ext cx="1501649" cy="2304223"/>
            <a:chOff x="3959062" y="2484000"/>
            <a:chExt cx="1501649" cy="2304223"/>
          </a:xfrm>
        </p:grpSpPr>
        <p:sp>
          <p:nvSpPr>
            <p:cNvPr id="102" name="TextBox 101"/>
            <p:cNvSpPr txBox="1"/>
            <p:nvPr/>
          </p:nvSpPr>
          <p:spPr>
            <a:xfrm>
              <a:off x="5360400" y="2867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60400" y="3065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0400" y="4451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360400" y="4649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" name="Line 185"/>
            <p:cNvSpPr>
              <a:spLocks noChangeShapeType="1"/>
            </p:cNvSpPr>
            <p:nvPr/>
          </p:nvSpPr>
          <p:spPr bwMode="auto">
            <a:xfrm flipH="1">
              <a:off x="3959063" y="2538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5" name="Line 185"/>
            <p:cNvSpPr>
              <a:spLocks noChangeShapeType="1"/>
            </p:cNvSpPr>
            <p:nvPr/>
          </p:nvSpPr>
          <p:spPr bwMode="auto">
            <a:xfrm flipH="1">
              <a:off x="3959063" y="2736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6" name="Line 185"/>
            <p:cNvSpPr>
              <a:spLocks noChangeShapeType="1"/>
            </p:cNvSpPr>
            <p:nvPr/>
          </p:nvSpPr>
          <p:spPr bwMode="auto">
            <a:xfrm flipH="1">
              <a:off x="3959063" y="2932102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7" name="Line 185"/>
            <p:cNvSpPr>
              <a:spLocks noChangeShapeType="1"/>
            </p:cNvSpPr>
            <p:nvPr/>
          </p:nvSpPr>
          <p:spPr bwMode="auto">
            <a:xfrm flipH="1">
              <a:off x="3959063" y="3132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8" name="Line 185"/>
            <p:cNvSpPr>
              <a:spLocks noChangeShapeType="1"/>
            </p:cNvSpPr>
            <p:nvPr/>
          </p:nvSpPr>
          <p:spPr bwMode="auto">
            <a:xfrm flipH="1">
              <a:off x="3960418" y="4120102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9" name="Line 185"/>
            <p:cNvSpPr>
              <a:spLocks noChangeShapeType="1"/>
            </p:cNvSpPr>
            <p:nvPr/>
          </p:nvSpPr>
          <p:spPr bwMode="auto">
            <a:xfrm flipH="1">
              <a:off x="3959063" y="4318102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80" name="Line 185"/>
            <p:cNvSpPr>
              <a:spLocks noChangeShapeType="1"/>
            </p:cNvSpPr>
            <p:nvPr/>
          </p:nvSpPr>
          <p:spPr bwMode="auto">
            <a:xfrm flipH="1">
              <a:off x="3959062" y="4516102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81" name="Line 185"/>
            <p:cNvSpPr>
              <a:spLocks noChangeShapeType="1"/>
            </p:cNvSpPr>
            <p:nvPr/>
          </p:nvSpPr>
          <p:spPr bwMode="auto">
            <a:xfrm flipH="1">
              <a:off x="3959062" y="4716000"/>
              <a:ext cx="1152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2" name="AutoShape 208"/>
            <p:cNvSpPr>
              <a:spLocks/>
            </p:cNvSpPr>
            <p:nvPr/>
          </p:nvSpPr>
          <p:spPr bwMode="auto">
            <a:xfrm>
              <a:off x="4989600" y="2880000"/>
              <a:ext cx="250031" cy="306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4" name="AutoShape 210"/>
            <p:cNvSpPr>
              <a:spLocks/>
            </p:cNvSpPr>
            <p:nvPr/>
          </p:nvSpPr>
          <p:spPr bwMode="auto">
            <a:xfrm>
              <a:off x="4989600" y="4462524"/>
              <a:ext cx="250031" cy="306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3" name="AutoShape 209"/>
            <p:cNvSpPr>
              <a:spLocks/>
            </p:cNvSpPr>
            <p:nvPr/>
          </p:nvSpPr>
          <p:spPr bwMode="auto">
            <a:xfrm>
              <a:off x="4989600" y="4066524"/>
              <a:ext cx="250031" cy="306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1" name="AutoShape 207"/>
            <p:cNvSpPr>
              <a:spLocks/>
            </p:cNvSpPr>
            <p:nvPr/>
          </p:nvSpPr>
          <p:spPr bwMode="auto">
            <a:xfrm>
              <a:off x="4989600" y="2484000"/>
              <a:ext cx="250031" cy="306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38010" y="1679724"/>
            <a:ext cx="1392301" cy="3090276"/>
            <a:chOff x="2938010" y="1679724"/>
            <a:chExt cx="1392301" cy="3090276"/>
          </a:xfrm>
        </p:grpSpPr>
        <p:sp>
          <p:nvSpPr>
            <p:cNvPr id="2" name="TextBox 1"/>
            <p:cNvSpPr txBox="1"/>
            <p:nvPr/>
          </p:nvSpPr>
          <p:spPr>
            <a:xfrm>
              <a:off x="4230000" y="1679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30000" y="1877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30000" y="2075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30000" y="2273991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30000" y="3263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30000" y="3461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230000" y="3659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30000" y="3857724"/>
              <a:ext cx="100311" cy="1384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900" b="1" dirty="0" smtClean="0">
                  <a:solidFill>
                    <a:srgbClr val="003399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AU" sz="900" b="1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" name="Line 185"/>
            <p:cNvSpPr>
              <a:spLocks noChangeShapeType="1"/>
            </p:cNvSpPr>
            <p:nvPr/>
          </p:nvSpPr>
          <p:spPr bwMode="auto">
            <a:xfrm flipH="1">
              <a:off x="2938011" y="1746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9" name="Line 185"/>
            <p:cNvSpPr>
              <a:spLocks noChangeShapeType="1"/>
            </p:cNvSpPr>
            <p:nvPr/>
          </p:nvSpPr>
          <p:spPr bwMode="auto">
            <a:xfrm flipH="1">
              <a:off x="2938011" y="1944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0" name="Line 185"/>
            <p:cNvSpPr>
              <a:spLocks noChangeShapeType="1"/>
            </p:cNvSpPr>
            <p:nvPr/>
          </p:nvSpPr>
          <p:spPr bwMode="auto">
            <a:xfrm flipH="1">
              <a:off x="2938011" y="2142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1" name="Line 185"/>
            <p:cNvSpPr>
              <a:spLocks noChangeShapeType="1"/>
            </p:cNvSpPr>
            <p:nvPr/>
          </p:nvSpPr>
          <p:spPr bwMode="auto">
            <a:xfrm flipH="1">
              <a:off x="2938011" y="2340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2" name="Line 185"/>
            <p:cNvSpPr>
              <a:spLocks noChangeShapeType="1"/>
            </p:cNvSpPr>
            <p:nvPr/>
          </p:nvSpPr>
          <p:spPr bwMode="auto">
            <a:xfrm flipH="1">
              <a:off x="2938011" y="2538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3" name="Line 185"/>
            <p:cNvSpPr>
              <a:spLocks noChangeShapeType="1"/>
            </p:cNvSpPr>
            <p:nvPr/>
          </p:nvSpPr>
          <p:spPr bwMode="auto">
            <a:xfrm flipH="1">
              <a:off x="2938011" y="2736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4" name="Line 185"/>
            <p:cNvSpPr>
              <a:spLocks noChangeShapeType="1"/>
            </p:cNvSpPr>
            <p:nvPr/>
          </p:nvSpPr>
          <p:spPr bwMode="auto">
            <a:xfrm flipH="1">
              <a:off x="2938011" y="2934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5" name="Line 185"/>
            <p:cNvSpPr>
              <a:spLocks noChangeShapeType="1"/>
            </p:cNvSpPr>
            <p:nvPr/>
          </p:nvSpPr>
          <p:spPr bwMode="auto">
            <a:xfrm flipH="1">
              <a:off x="2938011" y="3132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6" name="Line 185"/>
            <p:cNvSpPr>
              <a:spLocks noChangeShapeType="1"/>
            </p:cNvSpPr>
            <p:nvPr/>
          </p:nvSpPr>
          <p:spPr bwMode="auto">
            <a:xfrm flipH="1">
              <a:off x="2938011" y="3330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7" name="Line 185"/>
            <p:cNvSpPr>
              <a:spLocks noChangeShapeType="1"/>
            </p:cNvSpPr>
            <p:nvPr/>
          </p:nvSpPr>
          <p:spPr bwMode="auto">
            <a:xfrm flipH="1">
              <a:off x="2938011" y="3528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8" name="Line 185"/>
            <p:cNvSpPr>
              <a:spLocks noChangeShapeType="1"/>
            </p:cNvSpPr>
            <p:nvPr/>
          </p:nvSpPr>
          <p:spPr bwMode="auto">
            <a:xfrm flipH="1">
              <a:off x="2939366" y="3726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69" name="Line 185"/>
            <p:cNvSpPr>
              <a:spLocks noChangeShapeType="1"/>
            </p:cNvSpPr>
            <p:nvPr/>
          </p:nvSpPr>
          <p:spPr bwMode="auto">
            <a:xfrm flipH="1">
              <a:off x="2939366" y="3924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0" name="Line 185"/>
            <p:cNvSpPr>
              <a:spLocks noChangeShapeType="1"/>
            </p:cNvSpPr>
            <p:nvPr/>
          </p:nvSpPr>
          <p:spPr bwMode="auto">
            <a:xfrm flipH="1">
              <a:off x="2939366" y="4122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1" name="Line 185"/>
            <p:cNvSpPr>
              <a:spLocks noChangeShapeType="1"/>
            </p:cNvSpPr>
            <p:nvPr/>
          </p:nvSpPr>
          <p:spPr bwMode="auto">
            <a:xfrm flipH="1">
              <a:off x="2938011" y="4320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2" name="Line 185"/>
            <p:cNvSpPr>
              <a:spLocks noChangeShapeType="1"/>
            </p:cNvSpPr>
            <p:nvPr/>
          </p:nvSpPr>
          <p:spPr bwMode="auto">
            <a:xfrm flipH="1">
              <a:off x="2938010" y="4518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73" name="Line 185"/>
            <p:cNvSpPr>
              <a:spLocks noChangeShapeType="1"/>
            </p:cNvSpPr>
            <p:nvPr/>
          </p:nvSpPr>
          <p:spPr bwMode="auto">
            <a:xfrm flipH="1">
              <a:off x="2938010" y="4716000"/>
              <a:ext cx="1044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49" name="AutoShape 205"/>
            <p:cNvSpPr>
              <a:spLocks/>
            </p:cNvSpPr>
            <p:nvPr/>
          </p:nvSpPr>
          <p:spPr bwMode="auto">
            <a:xfrm>
              <a:off x="3859200" y="1690524"/>
              <a:ext cx="250031" cy="702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50" name="AutoShape 206"/>
            <p:cNvSpPr>
              <a:spLocks/>
            </p:cNvSpPr>
            <p:nvPr/>
          </p:nvSpPr>
          <p:spPr bwMode="auto">
            <a:xfrm>
              <a:off x="3859200" y="3274524"/>
              <a:ext cx="250031" cy="702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21" name="AutoShape 205"/>
            <p:cNvSpPr>
              <a:spLocks/>
            </p:cNvSpPr>
            <p:nvPr/>
          </p:nvSpPr>
          <p:spPr bwMode="auto">
            <a:xfrm>
              <a:off x="3859200" y="2484000"/>
              <a:ext cx="250031" cy="702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222" name="AutoShape 205"/>
            <p:cNvSpPr>
              <a:spLocks/>
            </p:cNvSpPr>
            <p:nvPr/>
          </p:nvSpPr>
          <p:spPr bwMode="auto">
            <a:xfrm>
              <a:off x="3859200" y="4068000"/>
              <a:ext cx="250031" cy="702000"/>
            </a:xfrm>
            <a:prstGeom prst="roundRect">
              <a:avLst>
                <a:gd name="adj" fmla="val 27097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7906" y="1690524"/>
            <a:ext cx="1230925" cy="3078000"/>
            <a:chOff x="1747906" y="1690524"/>
            <a:chExt cx="1230925" cy="3078000"/>
          </a:xfrm>
        </p:grpSpPr>
        <p:sp>
          <p:nvSpPr>
            <p:cNvPr id="142" name="Line 185"/>
            <p:cNvSpPr>
              <a:spLocks noChangeShapeType="1"/>
            </p:cNvSpPr>
            <p:nvPr/>
          </p:nvSpPr>
          <p:spPr bwMode="auto">
            <a:xfrm flipH="1">
              <a:off x="1747907" y="1746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3" name="Line 185"/>
            <p:cNvSpPr>
              <a:spLocks noChangeShapeType="1"/>
            </p:cNvSpPr>
            <p:nvPr/>
          </p:nvSpPr>
          <p:spPr bwMode="auto">
            <a:xfrm flipH="1">
              <a:off x="1747907" y="1944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4" name="Line 185"/>
            <p:cNvSpPr>
              <a:spLocks noChangeShapeType="1"/>
            </p:cNvSpPr>
            <p:nvPr/>
          </p:nvSpPr>
          <p:spPr bwMode="auto">
            <a:xfrm flipH="1">
              <a:off x="1747907" y="2142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5" name="Line 185"/>
            <p:cNvSpPr>
              <a:spLocks noChangeShapeType="1"/>
            </p:cNvSpPr>
            <p:nvPr/>
          </p:nvSpPr>
          <p:spPr bwMode="auto">
            <a:xfrm flipH="1">
              <a:off x="1747907" y="2340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6" name="Line 185"/>
            <p:cNvSpPr>
              <a:spLocks noChangeShapeType="1"/>
            </p:cNvSpPr>
            <p:nvPr/>
          </p:nvSpPr>
          <p:spPr bwMode="auto">
            <a:xfrm flipH="1">
              <a:off x="1747907" y="2538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7" name="Line 185"/>
            <p:cNvSpPr>
              <a:spLocks noChangeShapeType="1"/>
            </p:cNvSpPr>
            <p:nvPr/>
          </p:nvSpPr>
          <p:spPr bwMode="auto">
            <a:xfrm flipH="1">
              <a:off x="1747907" y="2736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8" name="Line 185"/>
            <p:cNvSpPr>
              <a:spLocks noChangeShapeType="1"/>
            </p:cNvSpPr>
            <p:nvPr/>
          </p:nvSpPr>
          <p:spPr bwMode="auto">
            <a:xfrm flipH="1">
              <a:off x="1747907" y="2934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9" name="Line 185"/>
            <p:cNvSpPr>
              <a:spLocks noChangeShapeType="1"/>
            </p:cNvSpPr>
            <p:nvPr/>
          </p:nvSpPr>
          <p:spPr bwMode="auto">
            <a:xfrm flipH="1">
              <a:off x="1747907" y="3132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0" name="Line 185"/>
            <p:cNvSpPr>
              <a:spLocks noChangeShapeType="1"/>
            </p:cNvSpPr>
            <p:nvPr/>
          </p:nvSpPr>
          <p:spPr bwMode="auto">
            <a:xfrm flipH="1">
              <a:off x="1747907" y="3330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1" name="Line 185"/>
            <p:cNvSpPr>
              <a:spLocks noChangeShapeType="1"/>
            </p:cNvSpPr>
            <p:nvPr/>
          </p:nvSpPr>
          <p:spPr bwMode="auto">
            <a:xfrm flipH="1">
              <a:off x="1747907" y="3528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2" name="Line 185"/>
            <p:cNvSpPr>
              <a:spLocks noChangeShapeType="1"/>
            </p:cNvSpPr>
            <p:nvPr/>
          </p:nvSpPr>
          <p:spPr bwMode="auto">
            <a:xfrm flipH="1">
              <a:off x="1749262" y="3726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3" name="Line 185"/>
            <p:cNvSpPr>
              <a:spLocks noChangeShapeType="1"/>
            </p:cNvSpPr>
            <p:nvPr/>
          </p:nvSpPr>
          <p:spPr bwMode="auto">
            <a:xfrm flipH="1">
              <a:off x="1749262" y="3924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4" name="Line 185"/>
            <p:cNvSpPr>
              <a:spLocks noChangeShapeType="1"/>
            </p:cNvSpPr>
            <p:nvPr/>
          </p:nvSpPr>
          <p:spPr bwMode="auto">
            <a:xfrm flipH="1">
              <a:off x="1749262" y="4122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5" name="Line 185"/>
            <p:cNvSpPr>
              <a:spLocks noChangeShapeType="1"/>
            </p:cNvSpPr>
            <p:nvPr/>
          </p:nvSpPr>
          <p:spPr bwMode="auto">
            <a:xfrm flipH="1">
              <a:off x="1747907" y="4320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6" name="Line 185"/>
            <p:cNvSpPr>
              <a:spLocks noChangeShapeType="1"/>
            </p:cNvSpPr>
            <p:nvPr/>
          </p:nvSpPr>
          <p:spPr bwMode="auto">
            <a:xfrm flipH="1">
              <a:off x="1747906" y="4518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57" name="Line 185"/>
            <p:cNvSpPr>
              <a:spLocks noChangeShapeType="1"/>
            </p:cNvSpPr>
            <p:nvPr/>
          </p:nvSpPr>
          <p:spPr bwMode="auto">
            <a:xfrm flipH="1">
              <a:off x="1747906" y="4716000"/>
              <a:ext cx="1080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48" name="AutoShape 204"/>
            <p:cNvSpPr>
              <a:spLocks/>
            </p:cNvSpPr>
            <p:nvPr/>
          </p:nvSpPr>
          <p:spPr bwMode="auto">
            <a:xfrm>
              <a:off x="2728800" y="3274524"/>
              <a:ext cx="250031" cy="1494000"/>
            </a:xfrm>
            <a:prstGeom prst="roundRect">
              <a:avLst>
                <a:gd name="adj" fmla="val 33704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47" name="AutoShape 203"/>
            <p:cNvSpPr>
              <a:spLocks/>
            </p:cNvSpPr>
            <p:nvPr/>
          </p:nvSpPr>
          <p:spPr bwMode="auto">
            <a:xfrm>
              <a:off x="2728800" y="1690524"/>
              <a:ext cx="250031" cy="1494000"/>
            </a:xfrm>
            <a:prstGeom prst="roundRect">
              <a:avLst>
                <a:gd name="adj" fmla="val 33704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3999" y="1690524"/>
            <a:ext cx="804432" cy="3078000"/>
            <a:chOff x="1043999" y="1690524"/>
            <a:chExt cx="804432" cy="3078000"/>
          </a:xfrm>
        </p:grpSpPr>
        <p:sp>
          <p:nvSpPr>
            <p:cNvPr id="125" name="Line 185"/>
            <p:cNvSpPr>
              <a:spLocks noChangeShapeType="1"/>
            </p:cNvSpPr>
            <p:nvPr/>
          </p:nvSpPr>
          <p:spPr bwMode="auto">
            <a:xfrm flipH="1">
              <a:off x="1044000" y="1746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26" name="Line 185"/>
            <p:cNvSpPr>
              <a:spLocks noChangeShapeType="1"/>
            </p:cNvSpPr>
            <p:nvPr/>
          </p:nvSpPr>
          <p:spPr bwMode="auto">
            <a:xfrm flipH="1">
              <a:off x="1044000" y="1944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27" name="Line 185"/>
            <p:cNvSpPr>
              <a:spLocks noChangeShapeType="1"/>
            </p:cNvSpPr>
            <p:nvPr/>
          </p:nvSpPr>
          <p:spPr bwMode="auto">
            <a:xfrm flipH="1">
              <a:off x="1044000" y="2140604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28" name="Line 185"/>
            <p:cNvSpPr>
              <a:spLocks noChangeShapeType="1"/>
            </p:cNvSpPr>
            <p:nvPr/>
          </p:nvSpPr>
          <p:spPr bwMode="auto">
            <a:xfrm flipH="1">
              <a:off x="1044000" y="2340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29" name="Line 185"/>
            <p:cNvSpPr>
              <a:spLocks noChangeShapeType="1"/>
            </p:cNvSpPr>
            <p:nvPr/>
          </p:nvSpPr>
          <p:spPr bwMode="auto">
            <a:xfrm flipH="1">
              <a:off x="1044000" y="2538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0" name="Line 185"/>
            <p:cNvSpPr>
              <a:spLocks noChangeShapeType="1"/>
            </p:cNvSpPr>
            <p:nvPr/>
          </p:nvSpPr>
          <p:spPr bwMode="auto">
            <a:xfrm flipH="1">
              <a:off x="1044000" y="2736592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1" name="Line 185"/>
            <p:cNvSpPr>
              <a:spLocks noChangeShapeType="1"/>
            </p:cNvSpPr>
            <p:nvPr/>
          </p:nvSpPr>
          <p:spPr bwMode="auto">
            <a:xfrm flipH="1">
              <a:off x="1044000" y="2934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2" name="Line 185"/>
            <p:cNvSpPr>
              <a:spLocks noChangeShapeType="1"/>
            </p:cNvSpPr>
            <p:nvPr/>
          </p:nvSpPr>
          <p:spPr bwMode="auto">
            <a:xfrm flipH="1">
              <a:off x="1044000" y="3132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3" name="Line 185"/>
            <p:cNvSpPr>
              <a:spLocks noChangeShapeType="1"/>
            </p:cNvSpPr>
            <p:nvPr/>
          </p:nvSpPr>
          <p:spPr bwMode="auto">
            <a:xfrm flipH="1">
              <a:off x="1044000" y="3330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4" name="Line 185"/>
            <p:cNvSpPr>
              <a:spLocks noChangeShapeType="1"/>
            </p:cNvSpPr>
            <p:nvPr/>
          </p:nvSpPr>
          <p:spPr bwMode="auto">
            <a:xfrm flipH="1">
              <a:off x="1044000" y="3528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5" name="Line 185"/>
            <p:cNvSpPr>
              <a:spLocks noChangeShapeType="1"/>
            </p:cNvSpPr>
            <p:nvPr/>
          </p:nvSpPr>
          <p:spPr bwMode="auto">
            <a:xfrm flipH="1">
              <a:off x="1045355" y="3726666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6" name="Line 185"/>
            <p:cNvSpPr>
              <a:spLocks noChangeShapeType="1"/>
            </p:cNvSpPr>
            <p:nvPr/>
          </p:nvSpPr>
          <p:spPr bwMode="auto">
            <a:xfrm flipH="1">
              <a:off x="1045355" y="3924666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7" name="Line 185"/>
            <p:cNvSpPr>
              <a:spLocks noChangeShapeType="1"/>
            </p:cNvSpPr>
            <p:nvPr/>
          </p:nvSpPr>
          <p:spPr bwMode="auto">
            <a:xfrm flipH="1">
              <a:off x="1045355" y="4122666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8" name="Line 185"/>
            <p:cNvSpPr>
              <a:spLocks noChangeShapeType="1"/>
            </p:cNvSpPr>
            <p:nvPr/>
          </p:nvSpPr>
          <p:spPr bwMode="auto">
            <a:xfrm flipH="1">
              <a:off x="1044000" y="4320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39" name="Line 185"/>
            <p:cNvSpPr>
              <a:spLocks noChangeShapeType="1"/>
            </p:cNvSpPr>
            <p:nvPr/>
          </p:nvSpPr>
          <p:spPr bwMode="auto">
            <a:xfrm flipH="1">
              <a:off x="1043999" y="4516102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40" name="Line 185"/>
            <p:cNvSpPr>
              <a:spLocks noChangeShapeType="1"/>
            </p:cNvSpPr>
            <p:nvPr/>
          </p:nvSpPr>
          <p:spPr bwMode="auto">
            <a:xfrm flipH="1">
              <a:off x="1043999" y="4716000"/>
              <a:ext cx="648000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31946" name="AutoShape 202"/>
            <p:cNvSpPr>
              <a:spLocks/>
            </p:cNvSpPr>
            <p:nvPr/>
          </p:nvSpPr>
          <p:spPr bwMode="auto">
            <a:xfrm>
              <a:off x="1598400" y="1690524"/>
              <a:ext cx="250031" cy="3078000"/>
            </a:xfrm>
            <a:prstGeom prst="roundRect">
              <a:avLst>
                <a:gd name="adj" fmla="val 40065"/>
              </a:avLst>
            </a:prstGeom>
            <a:solidFill>
              <a:srgbClr val="FFDBCD"/>
            </a:solidFill>
            <a:ln w="15875" cap="flat">
              <a:solidFill>
                <a:srgbClr val="A408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</p:grpSp>
      <p:sp>
        <p:nvSpPr>
          <p:cNvPr id="18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  <p:sp>
        <p:nvSpPr>
          <p:cNvPr id="187" name="Rectangle 7"/>
          <p:cNvSpPr>
            <a:spLocks noChangeArrowheads="1"/>
          </p:cNvSpPr>
          <p:nvPr/>
        </p:nvSpPr>
        <p:spPr bwMode="auto">
          <a:xfrm>
            <a:off x="1687438" y="6506759"/>
            <a:ext cx="6046572" cy="35506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AU" sz="1600" dirty="0" smtClean="0"/>
              <a:t>D</a:t>
            </a:r>
            <a:r>
              <a:rPr lang="en-AU" sz="1600" dirty="0"/>
              <a:t>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1813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rot="10800000" flipH="1">
            <a:off x="1044355" y="1746000"/>
            <a:ext cx="4732734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rot="10800000" flipH="1">
            <a:off x="1044355" y="1942524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rot="10800000" flipH="1">
            <a:off x="1044355" y="2140524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rot="10800000" flipH="1">
            <a:off x="1044355" y="2340000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rot="10800000" flipH="1">
            <a:off x="1044000" y="2932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rot="10800000" flipH="1">
            <a:off x="1044000" y="3130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rot="10800000" flipH="1">
            <a:off x="1044000" y="3328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rot="10800000" flipH="1">
            <a:off x="1044000" y="3528000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rot="10800000" flipH="1">
            <a:off x="1044000" y="3726000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rot="10800000" flipH="1">
            <a:off x="1044000" y="3922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rot="10800000" flipH="1">
            <a:off x="1044355" y="2736000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1044355" y="2536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rot="10800000" flipH="1">
            <a:off x="1044355" y="4120524"/>
            <a:ext cx="473496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rot="10800000" flipH="1">
            <a:off x="1044000" y="4319036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rot="10800000" flipH="1">
            <a:off x="1044000" y="4517036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rot="10800000" flipH="1">
            <a:off x="1044000" y="4714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7" name="AutoShape 19"/>
          <p:cNvSpPr>
            <a:spLocks/>
          </p:cNvSpPr>
          <p:nvPr/>
        </p:nvSpPr>
        <p:spPr bwMode="auto">
          <a:xfrm>
            <a:off x="2069286" y="1690524"/>
            <a:ext cx="250031" cy="3078000"/>
          </a:xfrm>
          <a:prstGeom prst="roundRect">
            <a:avLst>
              <a:gd name="adj" fmla="val 40065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8" name="AutoShape 20"/>
          <p:cNvSpPr>
            <a:spLocks/>
          </p:cNvSpPr>
          <p:nvPr/>
        </p:nvSpPr>
        <p:spPr bwMode="auto">
          <a:xfrm>
            <a:off x="4551740" y="1690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789" name="AutoShape 21"/>
          <p:cNvSpPr>
            <a:spLocks/>
          </p:cNvSpPr>
          <p:nvPr/>
        </p:nvSpPr>
        <p:spPr bwMode="auto">
          <a:xfrm>
            <a:off x="4551740" y="3274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90" name="Rectangle 22"/>
              <p:cNvSpPr>
                <a:spLocks/>
              </p:cNvSpPr>
              <p:nvPr/>
            </p:nvSpPr>
            <p:spPr bwMode="auto">
              <a:xfrm>
                <a:off x="2613997" y="1690524"/>
                <a:ext cx="348258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𝑈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2790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3997" y="1690524"/>
                <a:ext cx="348258" cy="3078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1" name="Rectangle 23"/>
              <p:cNvSpPr>
                <a:spLocks/>
              </p:cNvSpPr>
              <p:nvPr/>
            </p:nvSpPr>
            <p:spPr bwMode="auto">
              <a:xfrm>
                <a:off x="1399560" y="1690524"/>
                <a:ext cx="362769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279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560" y="1690524"/>
                <a:ext cx="362769" cy="3078000"/>
              </a:xfrm>
              <a:prstGeom prst="rect">
                <a:avLst/>
              </a:prstGeom>
              <a:blipFill rotWithShape="0">
                <a:blip r:embed="rId3"/>
                <a:stretch>
                  <a:fillRect l="-27419" r="-19355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4" name="Rectangle 26"/>
              <p:cNvSpPr>
                <a:spLocks/>
              </p:cNvSpPr>
              <p:nvPr/>
            </p:nvSpPr>
            <p:spPr bwMode="auto">
              <a:xfrm>
                <a:off x="5105380" y="1690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𝑈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279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380" y="1690524"/>
                <a:ext cx="348258" cy="149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5" name="Rectangle 27"/>
              <p:cNvSpPr>
                <a:spLocks/>
              </p:cNvSpPr>
              <p:nvPr/>
            </p:nvSpPr>
            <p:spPr bwMode="auto">
              <a:xfrm>
                <a:off x="5105155" y="3274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𝑈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2795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155" y="3274524"/>
                <a:ext cx="348258" cy="1494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6" name="Rectangle 28"/>
              <p:cNvSpPr>
                <a:spLocks/>
              </p:cNvSpPr>
              <p:nvPr/>
            </p:nvSpPr>
            <p:spPr bwMode="auto">
              <a:xfrm>
                <a:off x="3908802" y="3274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2796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02" y="3274524"/>
                <a:ext cx="348258" cy="1494000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5000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99" name="Rectangle 31"/>
              <p:cNvSpPr>
                <a:spLocks/>
              </p:cNvSpPr>
              <p:nvPr/>
            </p:nvSpPr>
            <p:spPr bwMode="auto">
              <a:xfrm>
                <a:off x="3908802" y="1690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2799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02" y="1690524"/>
                <a:ext cx="348258" cy="1494000"/>
              </a:xfrm>
              <a:prstGeom prst="rect">
                <a:avLst/>
              </a:prstGeom>
              <a:blipFill rotWithShape="0">
                <a:blip r:embed="rId7"/>
                <a:stretch>
                  <a:fillRect l="-26667" r="-25000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02" name="Rectangle 34"/>
          <p:cNvSpPr>
            <a:spLocks/>
          </p:cNvSpPr>
          <p:nvPr/>
        </p:nvSpPr>
        <p:spPr bwMode="auto">
          <a:xfrm>
            <a:off x="5998349" y="2130351"/>
            <a:ext cx="254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Helvetica" charset="0"/>
              </a:rPr>
              <a:t>...</a:t>
            </a:r>
          </a:p>
        </p:txBody>
      </p:sp>
      <p:sp>
        <p:nvSpPr>
          <p:cNvPr id="32803" name="Rectangle 35"/>
          <p:cNvSpPr>
            <a:spLocks/>
          </p:cNvSpPr>
          <p:nvPr/>
        </p:nvSpPr>
        <p:spPr bwMode="auto">
          <a:xfrm>
            <a:off x="6400185" y="2269044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cs typeface="Helvetica" charset="0"/>
              </a:rPr>
              <a:t>etc</a:t>
            </a:r>
            <a:endParaRPr lang="en-US" sz="1700" dirty="0">
              <a:cs typeface="Helvetica" charset="0"/>
            </a:endParaRPr>
          </a:p>
        </p:txBody>
      </p:sp>
      <p:sp>
        <p:nvSpPr>
          <p:cNvPr id="32804" name="Rectangle 36"/>
          <p:cNvSpPr>
            <a:spLocks/>
          </p:cNvSpPr>
          <p:nvPr/>
        </p:nvSpPr>
        <p:spPr bwMode="auto">
          <a:xfrm>
            <a:off x="5998349" y="3666257"/>
            <a:ext cx="254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Helvetica" charset="0"/>
              </a:rPr>
              <a:t>...</a:t>
            </a:r>
          </a:p>
        </p:txBody>
      </p:sp>
      <p:sp>
        <p:nvSpPr>
          <p:cNvPr id="32805" name="Rectangle 37"/>
          <p:cNvSpPr>
            <a:spLocks/>
          </p:cNvSpPr>
          <p:nvPr/>
        </p:nvSpPr>
        <p:spPr bwMode="auto">
          <a:xfrm>
            <a:off x="6400185" y="3804950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cs typeface="Helvetica" charset="0"/>
              </a:rPr>
              <a:t>etc</a:t>
            </a:r>
            <a:endParaRPr lang="en-US" sz="1700" dirty="0"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10" name="Rectangle 42"/>
              <p:cNvSpPr>
                <a:spLocks/>
              </p:cNvSpPr>
              <p:nvPr/>
            </p:nvSpPr>
            <p:spPr bwMode="auto">
              <a:xfrm>
                <a:off x="753214" y="5895633"/>
                <a:ext cx="7915019" cy="455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2500" dirty="0" smtClean="0">
                    <a:cs typeface="Helvetica" charset="0"/>
                  </a:rPr>
                  <a:t>We are </a:t>
                </a:r>
                <a:r>
                  <a:rPr lang="en-US" sz="2500" b="1" i="1" dirty="0">
                    <a:cs typeface="Helvetica" charset="0"/>
                  </a:rPr>
                  <a:t>only</a:t>
                </a:r>
                <a:r>
                  <a:rPr lang="en-US" sz="2500" dirty="0">
                    <a:cs typeface="Helvetica" charset="0"/>
                  </a:rPr>
                  <a:t> using 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</m:sub>
                    </m:sSub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|</m:t>
                    </m:r>
                    <m:sSup>
                      <m:sSup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0</m:t>
                        </m:r>
                      </m:e>
                      <m:sup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</m:sup>
                    </m:sSup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〉</m:t>
                    </m:r>
                  </m:oMath>
                </a14:m>
                <a:r>
                  <a:rPr lang="en-US" sz="2500" dirty="0" smtClean="0"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𝑈</m:t>
                        </m:r>
                      </m:e>
                      <m:sub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/2</m:t>
                        </m:r>
                      </m:sub>
                    </m:sSub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|</m:t>
                    </m:r>
                    <m:sSup>
                      <m:sSup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0</m:t>
                        </m:r>
                      </m:e>
                      <m:sup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𝑚</m:t>
                        </m:r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/2</m:t>
                        </m:r>
                      </m:sup>
                    </m:sSup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〉</m:t>
                    </m:r>
                  </m:oMath>
                </a14:m>
                <a:r>
                  <a:rPr lang="en-US" sz="2500" dirty="0">
                    <a:cs typeface="Helvetica" charset="0"/>
                  </a:rPr>
                  <a:t>, ...</a:t>
                </a:r>
              </a:p>
            </p:txBody>
          </p:sp>
        </mc:Choice>
        <mc:Fallback xmlns="">
          <p:sp>
            <p:nvSpPr>
              <p:cNvPr id="32810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214" y="5895633"/>
                <a:ext cx="7915019" cy="455414"/>
              </a:xfrm>
              <a:prstGeom prst="rect">
                <a:avLst/>
              </a:prstGeom>
              <a:blipFill rotWithShape="0">
                <a:blip r:embed="rId8"/>
                <a:stretch>
                  <a:fillRect l="-2465" t="-14667" r="-69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94301" y="4898699"/>
            <a:ext cx="2607470" cy="862035"/>
            <a:chOff x="2194301" y="4898699"/>
            <a:chExt cx="2607470" cy="862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06" name="Rectangle 38"/>
                <p:cNvSpPr>
                  <a:spLocks/>
                </p:cNvSpPr>
                <p:nvPr/>
              </p:nvSpPr>
              <p:spPr bwMode="auto">
                <a:xfrm>
                  <a:off x="2194301" y="5096641"/>
                  <a:ext cx="2607470" cy="664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1700" dirty="0" smtClean="0">
                      <a:cs typeface="Helvetica" charset="0"/>
                    </a:rPr>
                    <a:t>this is valid if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=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𝑚</m:t>
                            </m:r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/2</m:t>
                            </m:r>
                          </m:sub>
                        </m:sSub>
                        <m:r>
                          <a:rPr lang="en-AU" b="0" i="1" smtClean="0">
                            <a:latin typeface="Cambria Math"/>
                            <a:cs typeface="Helvetica" charset="0"/>
                          </a:rPr>
                          <m:t>⊗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𝑚</m:t>
                            </m:r>
                            <m:r>
                              <a:rPr lang="en-AU" b="0" i="1" smtClean="0">
                                <a:latin typeface="Cambria Math"/>
                                <a:cs typeface="Helvetica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1700" dirty="0"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2806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4301" y="5096641"/>
                  <a:ext cx="2607470" cy="66409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71" t="-9174" r="-1168" b="-155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Left Brace 46"/>
            <p:cNvSpPr/>
            <p:nvPr/>
          </p:nvSpPr>
          <p:spPr bwMode="auto">
            <a:xfrm rot="16200000">
              <a:off x="3380797" y="4131899"/>
              <a:ext cx="122400" cy="1656000"/>
            </a:xfrm>
            <a:prstGeom prst="leftBrace">
              <a:avLst>
                <a:gd name="adj1" fmla="val 39284"/>
                <a:gd name="adj2" fmla="val 5000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08248" y="4577722"/>
                <a:ext cx="1318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248" y="4577722"/>
                <a:ext cx="1318631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87438" y="6506759"/>
            <a:ext cx="6046572" cy="35506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AU" sz="1600" dirty="0" smtClean="0"/>
              <a:t>D</a:t>
            </a:r>
            <a:r>
              <a:rPr lang="en-AU" sz="1600" dirty="0"/>
              <a:t>. W. Berry, R. Cleve, and S. </a:t>
            </a:r>
            <a:r>
              <a:rPr lang="en-AU" sz="1600" dirty="0" err="1"/>
              <a:t>Gharibian</a:t>
            </a:r>
            <a:r>
              <a:rPr lang="en-AU" sz="1600" dirty="0" smtClean="0"/>
              <a:t>, arXiv:1211.4637 </a:t>
            </a:r>
            <a:r>
              <a:rPr lang="en-AU" sz="1600" dirty="0"/>
              <a:t>(2012).</a:t>
            </a:r>
          </a:p>
        </p:txBody>
      </p:sp>
    </p:spTree>
    <p:extLst>
      <p:ext uri="{BB962C8B-B14F-4D97-AF65-F5344CB8AC3E}">
        <p14:creationId xmlns:p14="http://schemas.microsoft.com/office/powerpoint/2010/main" val="413992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nimBg="1"/>
      <p:bldP spid="32791" grpId="0" animBg="1"/>
      <p:bldP spid="32794" grpId="0" animBg="1"/>
      <p:bldP spid="32795" grpId="0" animBg="1"/>
      <p:bldP spid="32796" grpId="0" animBg="1"/>
      <p:bldP spid="32799" grpId="0" animBg="1"/>
      <p:bldP spid="328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835" name="Rectangle 43"/>
              <p:cNvSpPr>
                <a:spLocks/>
              </p:cNvSpPr>
              <p:nvPr/>
            </p:nvSpPr>
            <p:spPr bwMode="auto">
              <a:xfrm>
                <a:off x="732997" y="6263600"/>
                <a:ext cx="7380515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𝑆</m:t>
                    </m:r>
                    <m:d>
                      <m:dPr>
                        <m:begChr m:val="|"/>
                        <m:endChr m:val="〉"/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𝑐</m:t>
                        </m:r>
                        <m:d>
                          <m:dPr>
                            <m:ctrlPr>
                              <a:rPr lang="en-AU" sz="25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25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25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=</m:t>
                    </m:r>
                    <m:d>
                      <m:dPr>
                        <m:begChr m:val="|"/>
                        <m:endChr m:val="〉"/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AU" sz="2500" b="0" i="1" smtClean="0">
                            <a:latin typeface="Cambria Math"/>
                            <a:cs typeface="Helvetica" charset="0"/>
                          </a:rPr>
                          <m:t>𝑐</m:t>
                        </m:r>
                        <m:d>
                          <m:dPr>
                            <m:ctrlPr>
                              <a:rPr lang="en-AU" sz="25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25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sz="2500" b="0" i="1" smtClean="0">
                                    <a:latin typeface="Cambria Math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|</m:t>
                    </m:r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𝑐</m:t>
                    </m:r>
                    <m:d>
                      <m:dPr>
                        <m:ctrlPr>
                          <a:rPr lang="en-AU" sz="25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5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AU" sz="2500" b="0" i="1" smtClean="0">
                                <a:latin typeface="Cambria Math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500" b="0" i="1" smtClean="0">
                                <a:latin typeface="Cambria Math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sz="2500" b="0" i="1" smtClean="0">
                        <a:latin typeface="Cambria Math"/>
                        <a:cs typeface="Helvetica" charset="0"/>
                      </a:rPr>
                      <m:t>〉</m:t>
                    </m:r>
                  </m:oMath>
                </a14:m>
                <a:r>
                  <a:rPr lang="en-US" sz="2500" dirty="0" smtClean="0">
                    <a:cs typeface="Helvetica" charset="0"/>
                  </a:rPr>
                  <a:t> is </a:t>
                </a:r>
                <a:r>
                  <a:rPr lang="en-US" sz="2500" dirty="0">
                    <a:cs typeface="Helvetica" charset="0"/>
                  </a:rPr>
                  <a:t>easily </a:t>
                </a:r>
                <a:r>
                  <a:rPr lang="en-US" sz="2500" dirty="0" smtClean="0">
                    <a:cs typeface="Helvetica" charset="0"/>
                  </a:rPr>
                  <a:t>implementable.</a:t>
                </a:r>
                <a:endParaRPr lang="en-US" sz="2500" dirty="0">
                  <a:cs typeface="Helvetica" charset="0"/>
                </a:endParaRPr>
              </a:p>
            </p:txBody>
          </p:sp>
        </mc:Choice>
        <mc:Fallback xmlns="">
          <p:sp>
            <p:nvSpPr>
              <p:cNvPr id="33835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997" y="6263600"/>
                <a:ext cx="7380515" cy="384721"/>
              </a:xfrm>
              <a:prstGeom prst="rect">
                <a:avLst/>
              </a:prstGeom>
              <a:blipFill rotWithShape="0">
                <a:blip r:embed="rId3"/>
                <a:stretch>
                  <a:fillRect t="-21875" b="-48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2"/>
          <p:cNvSpPr>
            <a:spLocks noChangeShapeType="1"/>
          </p:cNvSpPr>
          <p:nvPr/>
        </p:nvSpPr>
        <p:spPr bwMode="auto">
          <a:xfrm rot="10800000" flipH="1">
            <a:off x="1044355" y="1746000"/>
            <a:ext cx="4732734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rot="10800000" flipH="1">
            <a:off x="1044355" y="1942524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6" name="Line 4"/>
          <p:cNvSpPr>
            <a:spLocks noChangeShapeType="1"/>
          </p:cNvSpPr>
          <p:nvPr/>
        </p:nvSpPr>
        <p:spPr bwMode="auto">
          <a:xfrm rot="10800000" flipH="1">
            <a:off x="1044355" y="2140524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7" name="Line 5"/>
          <p:cNvSpPr>
            <a:spLocks noChangeShapeType="1"/>
          </p:cNvSpPr>
          <p:nvPr/>
        </p:nvSpPr>
        <p:spPr bwMode="auto">
          <a:xfrm rot="10800000" flipH="1">
            <a:off x="1044355" y="2340000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 rot="10800000" flipH="1">
            <a:off x="1044000" y="2932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rot="10800000" flipH="1">
            <a:off x="1044000" y="3130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0" name="Line 8"/>
          <p:cNvSpPr>
            <a:spLocks noChangeShapeType="1"/>
          </p:cNvSpPr>
          <p:nvPr/>
        </p:nvSpPr>
        <p:spPr bwMode="auto">
          <a:xfrm rot="10800000" flipH="1">
            <a:off x="1044000" y="3328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 rot="10800000" flipH="1">
            <a:off x="1044000" y="3528000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 rot="10800000" flipH="1">
            <a:off x="1044000" y="3726000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 rot="10800000" flipH="1">
            <a:off x="1044000" y="3922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 rot="10800000" flipH="1">
            <a:off x="1044355" y="2736000"/>
            <a:ext cx="473385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1044355" y="2536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rot="10800000" flipH="1">
            <a:off x="1044355" y="4120524"/>
            <a:ext cx="473496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rot="10800000" flipH="1">
            <a:off x="1044000" y="4319036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rot="10800000" flipH="1">
            <a:off x="1044000" y="4517036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732997" y="4902610"/>
            <a:ext cx="8194138" cy="1195605"/>
            <a:chOff x="732997" y="4902610"/>
            <a:chExt cx="8194138" cy="1195605"/>
          </a:xfrm>
        </p:grpSpPr>
        <p:sp>
          <p:nvSpPr>
            <p:cNvPr id="33794" name="Rectangle 2"/>
            <p:cNvSpPr>
              <a:spLocks/>
            </p:cNvSpPr>
            <p:nvPr/>
          </p:nvSpPr>
          <p:spPr bwMode="auto">
            <a:xfrm>
              <a:off x="732997" y="5258029"/>
              <a:ext cx="8194138" cy="84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dirty="0">
                  <a:cs typeface="Helvetica" charset="0"/>
                </a:rPr>
                <a:t>If the states are represented in </a:t>
              </a:r>
              <a:r>
                <a:rPr lang="en-US" sz="2500" b="1" i="1" dirty="0">
                  <a:cs typeface="Helvetica" charset="0"/>
                </a:rPr>
                <a:t>compressed</a:t>
              </a:r>
              <a:r>
                <a:rPr lang="en-US" sz="2500" dirty="0">
                  <a:cs typeface="Helvetica" charset="0"/>
                </a:rPr>
                <a:t> form, we need to explicitly </a:t>
              </a:r>
              <a:r>
                <a:rPr lang="en-US" sz="2500" b="1" i="1" dirty="0">
                  <a:cs typeface="Helvetica" charset="0"/>
                </a:rPr>
                <a:t>extract</a:t>
              </a:r>
              <a:r>
                <a:rPr lang="en-US" sz="2500" dirty="0">
                  <a:cs typeface="Helvetica" charset="0"/>
                </a:rPr>
                <a:t>  left and right halves:</a:t>
              </a:r>
            </a:p>
          </p:txBody>
        </p:sp>
        <p:sp>
          <p:nvSpPr>
            <p:cNvPr id="33795" name="AutoShape 3"/>
            <p:cNvSpPr>
              <a:spLocks/>
            </p:cNvSpPr>
            <p:nvPr/>
          </p:nvSpPr>
          <p:spPr bwMode="auto">
            <a:xfrm rot="16200000">
              <a:off x="3264142" y="4809005"/>
              <a:ext cx="375402" cy="562611"/>
            </a:xfrm>
            <a:prstGeom prst="rightArrow">
              <a:avLst>
                <a:gd name="adj1" fmla="val 49546"/>
                <a:gd name="adj2" fmla="val 61829"/>
              </a:avLst>
            </a:prstGeom>
            <a:noFill/>
            <a:ln w="381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</p:grpSp>
      <p:sp>
        <p:nvSpPr>
          <p:cNvPr id="89" name="Line 17"/>
          <p:cNvSpPr>
            <a:spLocks noChangeShapeType="1"/>
          </p:cNvSpPr>
          <p:nvPr/>
        </p:nvSpPr>
        <p:spPr bwMode="auto">
          <a:xfrm rot="10800000" flipH="1">
            <a:off x="1044000" y="4714524"/>
            <a:ext cx="473400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0" name="AutoShape 19"/>
          <p:cNvSpPr>
            <a:spLocks/>
          </p:cNvSpPr>
          <p:nvPr/>
        </p:nvSpPr>
        <p:spPr bwMode="auto">
          <a:xfrm>
            <a:off x="2069286" y="1690524"/>
            <a:ext cx="250031" cy="3078000"/>
          </a:xfrm>
          <a:prstGeom prst="roundRect">
            <a:avLst>
              <a:gd name="adj" fmla="val 40065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1" name="AutoShape 20"/>
          <p:cNvSpPr>
            <a:spLocks/>
          </p:cNvSpPr>
          <p:nvPr/>
        </p:nvSpPr>
        <p:spPr bwMode="auto">
          <a:xfrm>
            <a:off x="4551740" y="1690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2" name="AutoShape 21"/>
          <p:cNvSpPr>
            <a:spLocks/>
          </p:cNvSpPr>
          <p:nvPr/>
        </p:nvSpPr>
        <p:spPr bwMode="auto">
          <a:xfrm>
            <a:off x="4551740" y="3274524"/>
            <a:ext cx="250031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22"/>
              <p:cNvSpPr>
                <a:spLocks/>
              </p:cNvSpPr>
              <p:nvPr/>
            </p:nvSpPr>
            <p:spPr bwMode="auto">
              <a:xfrm>
                <a:off x="2613997" y="1690524"/>
                <a:ext cx="348258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9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3997" y="1690524"/>
                <a:ext cx="348258" cy="3078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3"/>
              <p:cNvSpPr>
                <a:spLocks/>
              </p:cNvSpPr>
              <p:nvPr/>
            </p:nvSpPr>
            <p:spPr bwMode="auto">
              <a:xfrm>
                <a:off x="1399560" y="1690524"/>
                <a:ext cx="362769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560" y="1690524"/>
                <a:ext cx="362769" cy="3078000"/>
              </a:xfrm>
              <a:prstGeom prst="rect">
                <a:avLst/>
              </a:prstGeom>
              <a:blipFill rotWithShape="0">
                <a:blip r:embed="rId5"/>
                <a:stretch>
                  <a:fillRect l="-25806" r="-17742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26"/>
              <p:cNvSpPr>
                <a:spLocks/>
              </p:cNvSpPr>
              <p:nvPr/>
            </p:nvSpPr>
            <p:spPr bwMode="auto">
              <a:xfrm>
                <a:off x="5105380" y="1690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9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380" y="1690524"/>
                <a:ext cx="348258" cy="1494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7"/>
              <p:cNvSpPr>
                <a:spLocks/>
              </p:cNvSpPr>
              <p:nvPr/>
            </p:nvSpPr>
            <p:spPr bwMode="auto">
              <a:xfrm>
                <a:off x="5105155" y="3274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</m:oMath>
                  </m:oMathPara>
                </a14:m>
                <a:endParaRPr lang="en-US" sz="25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96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155" y="3274524"/>
                <a:ext cx="348258" cy="1494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28"/>
              <p:cNvSpPr>
                <a:spLocks/>
              </p:cNvSpPr>
              <p:nvPr/>
            </p:nvSpPr>
            <p:spPr bwMode="auto">
              <a:xfrm>
                <a:off x="3908802" y="3274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7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02" y="3274524"/>
                <a:ext cx="348258" cy="1494000"/>
              </a:xfrm>
              <a:prstGeom prst="rect">
                <a:avLst/>
              </a:prstGeom>
              <a:blipFill rotWithShape="0">
                <a:blip r:embed="rId8"/>
                <a:stretch>
                  <a:fillRect l="-26667" r="-21667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1"/>
              <p:cNvSpPr>
                <a:spLocks/>
              </p:cNvSpPr>
              <p:nvPr/>
            </p:nvSpPr>
            <p:spPr bwMode="auto">
              <a:xfrm>
                <a:off x="3908802" y="1690524"/>
                <a:ext cx="348258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8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02" y="1690524"/>
                <a:ext cx="348258" cy="1494000"/>
              </a:xfrm>
              <a:prstGeom prst="rect">
                <a:avLst/>
              </a:prstGeom>
              <a:blipFill rotWithShape="0">
                <a:blip r:embed="rId9"/>
                <a:stretch>
                  <a:fillRect l="-26667" r="-21667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34"/>
          <p:cNvSpPr>
            <a:spLocks/>
          </p:cNvSpPr>
          <p:nvPr/>
        </p:nvSpPr>
        <p:spPr bwMode="auto">
          <a:xfrm>
            <a:off x="5998349" y="2130351"/>
            <a:ext cx="254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Helvetica" charset="0"/>
              </a:rPr>
              <a:t>...</a:t>
            </a:r>
          </a:p>
        </p:txBody>
      </p:sp>
      <p:sp>
        <p:nvSpPr>
          <p:cNvPr id="100" name="Rectangle 35"/>
          <p:cNvSpPr>
            <a:spLocks/>
          </p:cNvSpPr>
          <p:nvPr/>
        </p:nvSpPr>
        <p:spPr bwMode="auto">
          <a:xfrm>
            <a:off x="6400185" y="2269044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cs typeface="Helvetica" charset="0"/>
              </a:rPr>
              <a:t>etc</a:t>
            </a:r>
            <a:endParaRPr lang="en-US" sz="1700" dirty="0">
              <a:cs typeface="Helvetica" charset="0"/>
            </a:endParaRPr>
          </a:p>
        </p:txBody>
      </p:sp>
      <p:sp>
        <p:nvSpPr>
          <p:cNvPr id="101" name="Rectangle 36"/>
          <p:cNvSpPr>
            <a:spLocks/>
          </p:cNvSpPr>
          <p:nvPr/>
        </p:nvSpPr>
        <p:spPr bwMode="auto">
          <a:xfrm>
            <a:off x="5998349" y="3666257"/>
            <a:ext cx="254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Helvetica" charset="0"/>
              </a:rPr>
              <a:t>...</a:t>
            </a:r>
          </a:p>
        </p:txBody>
      </p:sp>
      <p:sp>
        <p:nvSpPr>
          <p:cNvPr id="102" name="Rectangle 37"/>
          <p:cNvSpPr>
            <a:spLocks/>
          </p:cNvSpPr>
          <p:nvPr/>
        </p:nvSpPr>
        <p:spPr bwMode="auto">
          <a:xfrm>
            <a:off x="6400185" y="3804950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cs typeface="Helvetica" charset="0"/>
              </a:rPr>
              <a:t>etc</a:t>
            </a:r>
            <a:endParaRPr lang="en-US" sz="1700" dirty="0"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40" name="Rectangle 48"/>
              <p:cNvSpPr>
                <a:spLocks/>
              </p:cNvSpPr>
              <p:nvPr/>
            </p:nvSpPr>
            <p:spPr bwMode="auto">
              <a:xfrm>
                <a:off x="3276000" y="1690524"/>
                <a:ext cx="348258" cy="3078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𝑆</m:t>
                      </m:r>
                      <m:r>
                        <a:rPr lang="en-AU" sz="2500" b="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3840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000" y="1690524"/>
                <a:ext cx="348258" cy="3078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14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5" grpId="0"/>
      <p:bldP spid="3384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rot="10800000" flipH="1">
            <a:off x="1044000" y="1744863"/>
            <a:ext cx="4362792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rot="10800000" flipH="1">
            <a:off x="1044000" y="1943036"/>
            <a:ext cx="4363908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rot="10800000" flipH="1">
            <a:off x="1044000" y="2141036"/>
            <a:ext cx="4363908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1044000" y="2339036"/>
            <a:ext cx="4363908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10800000" flipH="1">
            <a:off x="1044000" y="2933036"/>
            <a:ext cx="541218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10800000" flipH="1">
            <a:off x="1044000" y="3131036"/>
            <a:ext cx="541218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 flipH="1">
            <a:off x="1044000" y="3329036"/>
            <a:ext cx="430474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 flipH="1">
            <a:off x="1044000" y="3527036"/>
            <a:ext cx="430474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rot="10800000" flipH="1">
            <a:off x="1044000" y="3725036"/>
            <a:ext cx="430474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rot="10800000" flipH="1">
            <a:off x="1044000" y="3923036"/>
            <a:ext cx="4304740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rot="10800000" flipH="1">
            <a:off x="1044000" y="2735036"/>
            <a:ext cx="7289925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1044000" y="2537036"/>
            <a:ext cx="7296623" cy="1116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rot="10800000" flipH="1">
            <a:off x="1044000" y="4121036"/>
            <a:ext cx="7273179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rot="10800000" flipH="1">
            <a:off x="1044000" y="4319036"/>
            <a:ext cx="727876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rot="10800000" flipH="1">
            <a:off x="1044000" y="4517036"/>
            <a:ext cx="541218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rot="10800000" flipH="1">
            <a:off x="1044000" y="4715036"/>
            <a:ext cx="5412183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39" name="AutoShape 23"/>
          <p:cNvSpPr>
            <a:spLocks/>
          </p:cNvSpPr>
          <p:nvPr/>
        </p:nvSpPr>
        <p:spPr bwMode="auto">
          <a:xfrm>
            <a:off x="1754486" y="1692000"/>
            <a:ext cx="250068" cy="3078000"/>
          </a:xfrm>
          <a:prstGeom prst="roundRect">
            <a:avLst>
              <a:gd name="adj" fmla="val 40065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0" name="AutoShape 24"/>
          <p:cNvSpPr>
            <a:spLocks/>
          </p:cNvSpPr>
          <p:nvPr/>
        </p:nvSpPr>
        <p:spPr bwMode="auto">
          <a:xfrm>
            <a:off x="3522823" y="1692000"/>
            <a:ext cx="250068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1" name="AutoShape 25"/>
          <p:cNvSpPr>
            <a:spLocks/>
          </p:cNvSpPr>
          <p:nvPr/>
        </p:nvSpPr>
        <p:spPr bwMode="auto">
          <a:xfrm>
            <a:off x="3522823" y="3276000"/>
            <a:ext cx="250068" cy="1494000"/>
          </a:xfrm>
          <a:prstGeom prst="roundRect">
            <a:avLst>
              <a:gd name="adj" fmla="val 33704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2" name="AutoShape 26"/>
          <p:cNvSpPr>
            <a:spLocks/>
          </p:cNvSpPr>
          <p:nvPr/>
        </p:nvSpPr>
        <p:spPr bwMode="auto">
          <a:xfrm>
            <a:off x="5282229" y="1692000"/>
            <a:ext cx="250068" cy="702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3" name="AutoShape 27"/>
          <p:cNvSpPr>
            <a:spLocks/>
          </p:cNvSpPr>
          <p:nvPr/>
        </p:nvSpPr>
        <p:spPr bwMode="auto">
          <a:xfrm>
            <a:off x="5282229" y="3276000"/>
            <a:ext cx="250068" cy="702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4" name="AutoShape 28"/>
          <p:cNvSpPr>
            <a:spLocks/>
          </p:cNvSpPr>
          <p:nvPr/>
        </p:nvSpPr>
        <p:spPr bwMode="auto">
          <a:xfrm>
            <a:off x="6389672" y="2484000"/>
            <a:ext cx="250068" cy="306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5" name="AutoShape 29"/>
          <p:cNvSpPr>
            <a:spLocks/>
          </p:cNvSpPr>
          <p:nvPr/>
        </p:nvSpPr>
        <p:spPr bwMode="auto">
          <a:xfrm>
            <a:off x="6389672" y="2880000"/>
            <a:ext cx="250068" cy="306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6" name="AutoShape 30"/>
          <p:cNvSpPr>
            <a:spLocks/>
          </p:cNvSpPr>
          <p:nvPr/>
        </p:nvSpPr>
        <p:spPr bwMode="auto">
          <a:xfrm>
            <a:off x="6389672" y="4068000"/>
            <a:ext cx="250068" cy="306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847" name="AutoShape 31"/>
          <p:cNvSpPr>
            <a:spLocks/>
          </p:cNvSpPr>
          <p:nvPr/>
        </p:nvSpPr>
        <p:spPr bwMode="auto">
          <a:xfrm>
            <a:off x="6389672" y="4464000"/>
            <a:ext cx="250068" cy="306000"/>
          </a:xfrm>
          <a:prstGeom prst="roundRect">
            <a:avLst>
              <a:gd name="adj" fmla="val 27097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48" name="Rectangle 32"/>
              <p:cNvSpPr>
                <a:spLocks/>
              </p:cNvSpPr>
              <p:nvPr/>
            </p:nvSpPr>
            <p:spPr bwMode="auto">
              <a:xfrm>
                <a:off x="2129587" y="1692000"/>
                <a:ext cx="348309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  <m:r>
                        <a:rPr lang="en-AU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48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9587" y="1692000"/>
                <a:ext cx="348309" cy="3078000"/>
              </a:xfrm>
              <a:prstGeom prst="rect">
                <a:avLst/>
              </a:prstGeom>
              <a:blipFill rotWithShape="0">
                <a:blip r:embed="rId2"/>
                <a:stretch>
                  <a:fillRect l="-5000" r="-5000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9" name="Rectangle 33"/>
              <p:cNvSpPr>
                <a:spLocks/>
              </p:cNvSpPr>
              <p:nvPr/>
            </p:nvSpPr>
            <p:spPr bwMode="auto">
              <a:xfrm>
                <a:off x="1236488" y="1692000"/>
                <a:ext cx="363938" cy="3078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49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488" y="1692000"/>
                <a:ext cx="363938" cy="307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0" name="Rectangle 34"/>
              <p:cNvSpPr>
                <a:spLocks/>
              </p:cNvSpPr>
              <p:nvPr/>
            </p:nvSpPr>
            <p:spPr bwMode="auto">
              <a:xfrm>
                <a:off x="3058411" y="3276000"/>
                <a:ext cx="348309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8411" y="3276000"/>
                <a:ext cx="348309" cy="149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1" name="Rectangle 35"/>
              <p:cNvSpPr>
                <a:spLocks/>
              </p:cNvSpPr>
              <p:nvPr/>
            </p:nvSpPr>
            <p:spPr bwMode="auto">
              <a:xfrm>
                <a:off x="3058411" y="1692000"/>
                <a:ext cx="348309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1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8411" y="1692000"/>
                <a:ext cx="348309" cy="1494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2" name="Rectangle 36"/>
              <p:cNvSpPr>
                <a:spLocks/>
              </p:cNvSpPr>
              <p:nvPr/>
            </p:nvSpPr>
            <p:spPr bwMode="auto">
              <a:xfrm>
                <a:off x="3908389" y="1692000"/>
                <a:ext cx="348309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  <m:r>
                        <a:rPr lang="en-AU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17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2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389" y="1692000"/>
                <a:ext cx="348309" cy="1494000"/>
              </a:xfrm>
              <a:prstGeom prst="rect">
                <a:avLst/>
              </a:prstGeom>
              <a:blipFill rotWithShape="0">
                <a:blip r:embed="rId6"/>
                <a:stretch>
                  <a:fillRect l="-5000" r="-5000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3" name="Rectangle 37"/>
              <p:cNvSpPr>
                <a:spLocks/>
              </p:cNvSpPr>
              <p:nvPr/>
            </p:nvSpPr>
            <p:spPr bwMode="auto">
              <a:xfrm>
                <a:off x="3908389" y="3276000"/>
                <a:ext cx="348309" cy="1494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  <m:r>
                        <a:rPr lang="en-AU" b="0" i="1" smtClean="0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17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389" y="3276000"/>
                <a:ext cx="348309" cy="1494000"/>
              </a:xfrm>
              <a:prstGeom prst="rect">
                <a:avLst/>
              </a:prstGeom>
              <a:blipFill rotWithShape="0">
                <a:blip r:embed="rId7"/>
                <a:stretch>
                  <a:fillRect l="-5000" r="-5000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4" name="Rectangle 38"/>
              <p:cNvSpPr>
                <a:spLocks/>
              </p:cNvSpPr>
              <p:nvPr/>
            </p:nvSpPr>
            <p:spPr bwMode="auto">
              <a:xfrm>
                <a:off x="4835679" y="1691197"/>
                <a:ext cx="348309" cy="702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4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5679" y="1691197"/>
                <a:ext cx="348309" cy="702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5" name="Rectangle 39"/>
              <p:cNvSpPr>
                <a:spLocks/>
              </p:cNvSpPr>
              <p:nvPr/>
            </p:nvSpPr>
            <p:spPr bwMode="auto">
              <a:xfrm>
                <a:off x="4835679" y="3276000"/>
                <a:ext cx="348309" cy="702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5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5679" y="3276000"/>
                <a:ext cx="348309" cy="702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6" name="Rectangle 40"/>
              <p:cNvSpPr>
                <a:spLocks/>
              </p:cNvSpPr>
              <p:nvPr/>
            </p:nvSpPr>
            <p:spPr bwMode="auto">
              <a:xfrm>
                <a:off x="5916329" y="2484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6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329" y="2484000"/>
                <a:ext cx="348309" cy="306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7" name="Rectangle 41"/>
              <p:cNvSpPr>
                <a:spLocks/>
              </p:cNvSpPr>
              <p:nvPr/>
            </p:nvSpPr>
            <p:spPr bwMode="auto">
              <a:xfrm>
                <a:off x="5916329" y="2880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7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329" y="2880000"/>
                <a:ext cx="348309" cy="306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8" name="Rectangle 42"/>
              <p:cNvSpPr>
                <a:spLocks/>
              </p:cNvSpPr>
              <p:nvPr/>
            </p:nvSpPr>
            <p:spPr bwMode="auto">
              <a:xfrm>
                <a:off x="5916329" y="4068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329" y="4068000"/>
                <a:ext cx="348309" cy="306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59" name="Rectangle 43"/>
              <p:cNvSpPr>
                <a:spLocks/>
              </p:cNvSpPr>
              <p:nvPr/>
            </p:nvSpPr>
            <p:spPr bwMode="auto">
              <a:xfrm>
                <a:off x="5916329" y="4464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1700" baseline="320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59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329" y="4464000"/>
                <a:ext cx="348309" cy="306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60" name="Rectangle 44"/>
              <p:cNvSpPr>
                <a:spLocks/>
              </p:cNvSpPr>
              <p:nvPr/>
            </p:nvSpPr>
            <p:spPr bwMode="auto">
              <a:xfrm>
                <a:off x="6791567" y="2484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i="1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  <m:r>
                        <a:rPr lang="en-AU" i="1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17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60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567" y="2484000"/>
                <a:ext cx="348309" cy="306000"/>
              </a:xfrm>
              <a:prstGeom prst="rect">
                <a:avLst/>
              </a:prstGeom>
              <a:blipFill rotWithShape="0">
                <a:blip r:embed="rId14"/>
                <a:stretch>
                  <a:fillRect l="-5000" r="-5000" b="-14815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61" name="Rectangle 45"/>
              <p:cNvSpPr>
                <a:spLocks/>
              </p:cNvSpPr>
              <p:nvPr/>
            </p:nvSpPr>
            <p:spPr bwMode="auto">
              <a:xfrm>
                <a:off x="6791567" y="4068000"/>
                <a:ext cx="348309" cy="306000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i="1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𝑉</m:t>
                      </m:r>
                      <m:r>
                        <a:rPr lang="en-AU" i="1">
                          <a:solidFill>
                            <a:srgbClr val="0E002D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1700" dirty="0">
                  <a:solidFill>
                    <a:srgbClr val="0E002D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861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567" y="4068000"/>
                <a:ext cx="348309" cy="306000"/>
              </a:xfrm>
              <a:prstGeom prst="rect">
                <a:avLst/>
              </a:prstGeom>
              <a:blipFill rotWithShape="0">
                <a:blip r:embed="rId15"/>
                <a:stretch>
                  <a:fillRect l="-5000" r="-5000" b="-14815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18" name="Rectangle 102"/>
              <p:cNvSpPr>
                <a:spLocks/>
              </p:cNvSpPr>
              <p:nvPr/>
            </p:nvSpPr>
            <p:spPr bwMode="auto">
              <a:xfrm>
                <a:off x="2595779" y="1692000"/>
                <a:ext cx="348309" cy="3078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sz="2500" b="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𝑆</m:t>
                      </m:r>
                      <m:r>
                        <a:rPr lang="en-AU" sz="2500" b="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18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779" y="1692000"/>
                <a:ext cx="348309" cy="3078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19" name="Rectangle 103"/>
              <p:cNvSpPr>
                <a:spLocks/>
              </p:cNvSpPr>
              <p:nvPr/>
            </p:nvSpPr>
            <p:spPr bwMode="auto">
              <a:xfrm>
                <a:off x="4386146" y="1692000"/>
                <a:ext cx="348309" cy="1494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3E4505"/>
                        </a:solidFill>
                        <a:latin typeface="Cambria Math"/>
                        <a:cs typeface="Times New Roman Italic" charset="0"/>
                        <a:sym typeface="Times New Roman Italic" charset="0"/>
                      </a:rPr>
                      <m:t>𝑆</m:t>
                    </m:r>
                  </m:oMath>
                </a14:m>
                <a:r>
                  <a:rPr lang="en-US" sz="2500" dirty="0" smtClean="0">
                    <a:solidFill>
                      <a:srgbClr val="3E4505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19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6146" y="1692000"/>
                <a:ext cx="348309" cy="1494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20" name="Rectangle 104"/>
              <p:cNvSpPr>
                <a:spLocks/>
              </p:cNvSpPr>
              <p:nvPr/>
            </p:nvSpPr>
            <p:spPr bwMode="auto">
              <a:xfrm>
                <a:off x="4386146" y="3276000"/>
                <a:ext cx="348309" cy="1494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AU" sz="250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𝑆</m:t>
                      </m:r>
                      <m:r>
                        <a:rPr lang="en-AU" sz="2500" b="0" i="1" smtClean="0">
                          <a:solidFill>
                            <a:srgbClr val="3E4505"/>
                          </a:solidFill>
                          <a:latin typeface="Cambria Math"/>
                          <a:cs typeface="Times New Roman Italic" charset="0"/>
                          <a:sym typeface="Times New Roman Italic" charset="0"/>
                        </a:rPr>
                        <m:t> </m:t>
                      </m:r>
                    </m:oMath>
                  </m:oMathPara>
                </a14:m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20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6146" y="3276000"/>
                <a:ext cx="348309" cy="14940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21" name="Rectangle 105"/>
              <p:cNvSpPr>
                <a:spLocks/>
              </p:cNvSpPr>
              <p:nvPr/>
            </p:nvSpPr>
            <p:spPr bwMode="auto">
              <a:xfrm>
                <a:off x="5454293" y="4086000"/>
                <a:ext cx="348309" cy="702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3E4505"/>
                        </a:solidFill>
                        <a:latin typeface="Cambria Math"/>
                        <a:cs typeface="Times New Roman Italic" charset="0"/>
                        <a:sym typeface="Times New Roman Italic" charset="0"/>
                      </a:rPr>
                      <m:t>𝑆</m:t>
                    </m:r>
                  </m:oMath>
                </a14:m>
                <a:r>
                  <a:rPr lang="en-US" sz="2500" dirty="0" smtClean="0">
                    <a:solidFill>
                      <a:srgbClr val="3E4505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21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4293" y="4086000"/>
                <a:ext cx="348309" cy="7020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22" name="Rectangle 106"/>
              <p:cNvSpPr>
                <a:spLocks/>
              </p:cNvSpPr>
              <p:nvPr/>
            </p:nvSpPr>
            <p:spPr bwMode="auto">
              <a:xfrm>
                <a:off x="5454293" y="2484000"/>
                <a:ext cx="348309" cy="702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3E4505"/>
                        </a:solidFill>
                        <a:latin typeface="Cambria Math"/>
                        <a:cs typeface="Times New Roman Italic" charset="0"/>
                        <a:sym typeface="Times New Roman Italic" charset="0"/>
                      </a:rPr>
                      <m:t>𝑆</m:t>
                    </m:r>
                  </m:oMath>
                </a14:m>
                <a:r>
                  <a:rPr lang="en-US" sz="2500" dirty="0" smtClean="0">
                    <a:solidFill>
                      <a:srgbClr val="3E4505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endParaRPr lang="en-US" sz="25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22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4293" y="2484000"/>
                <a:ext cx="348309" cy="7020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23" name="AutoShape 107"/>
          <p:cNvSpPr>
            <a:spLocks/>
          </p:cNvSpPr>
          <p:nvPr/>
        </p:nvSpPr>
        <p:spPr bwMode="auto">
          <a:xfrm>
            <a:off x="8213970" y="2484000"/>
            <a:ext cx="250068" cy="108000"/>
          </a:xfrm>
          <a:prstGeom prst="roundRect">
            <a:avLst>
              <a:gd name="adj" fmla="val 44630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24" name="Rectangle 108"/>
              <p:cNvSpPr>
                <a:spLocks/>
              </p:cNvSpPr>
              <p:nvPr/>
            </p:nvSpPr>
            <p:spPr bwMode="auto">
              <a:xfrm>
                <a:off x="7276216" y="2484000"/>
                <a:ext cx="348309" cy="306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3E4505"/>
                        </a:solidFill>
                        <a:latin typeface="Cambria Math"/>
                        <a:cs typeface="Times New Roman Italic" charset="0"/>
                        <a:sym typeface="Times New Roman Italic" charset="0"/>
                      </a:rPr>
                      <m:t>𝑆</m:t>
                    </m:r>
                  </m:oMath>
                </a14:m>
                <a:r>
                  <a:rPr lang="en-US" sz="1700" dirty="0" smtClean="0">
                    <a:solidFill>
                      <a:srgbClr val="3E4505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endParaRPr lang="en-US" sz="17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24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6216" y="2484000"/>
                <a:ext cx="348309" cy="306000"/>
              </a:xfrm>
              <a:prstGeom prst="rect">
                <a:avLst/>
              </a:prstGeom>
              <a:blipFill rotWithShape="0">
                <a:blip r:embed="rId21"/>
                <a:stretch>
                  <a:fillRect l="-5000" r="-1667" b="-16667"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25" name="Rectangle 109"/>
              <p:cNvSpPr>
                <a:spLocks/>
              </p:cNvSpPr>
              <p:nvPr/>
            </p:nvSpPr>
            <p:spPr bwMode="auto">
              <a:xfrm>
                <a:off x="7749558" y="2462400"/>
                <a:ext cx="348309" cy="151805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4925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558" y="2462400"/>
                <a:ext cx="348309" cy="151805"/>
              </a:xfrm>
              <a:prstGeom prst="rect">
                <a:avLst/>
              </a:prstGeom>
              <a:blipFill rotWithShape="0">
                <a:blip r:embed="rId22"/>
                <a:stretch>
                  <a:fillRect b="-14286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26" name="Rectangle 110"/>
              <p:cNvSpPr>
                <a:spLocks/>
              </p:cNvSpPr>
              <p:nvPr/>
            </p:nvSpPr>
            <p:spPr bwMode="auto">
              <a:xfrm>
                <a:off x="7749558" y="2660400"/>
                <a:ext cx="348309" cy="151805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4926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558" y="2660400"/>
                <a:ext cx="348309" cy="151805"/>
              </a:xfrm>
              <a:prstGeom prst="rect">
                <a:avLst/>
              </a:prstGeom>
              <a:blipFill rotWithShape="0">
                <a:blip r:embed="rId22"/>
                <a:stretch>
                  <a:fillRect b="-14286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27" name="AutoShape 111"/>
          <p:cNvSpPr>
            <a:spLocks/>
          </p:cNvSpPr>
          <p:nvPr/>
        </p:nvSpPr>
        <p:spPr bwMode="auto">
          <a:xfrm>
            <a:off x="8213970" y="2682000"/>
            <a:ext cx="250068" cy="108000"/>
          </a:xfrm>
          <a:prstGeom prst="roundRect">
            <a:avLst>
              <a:gd name="adj" fmla="val 44630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34928" name="AutoShape 112"/>
          <p:cNvSpPr>
            <a:spLocks/>
          </p:cNvSpPr>
          <p:nvPr/>
        </p:nvSpPr>
        <p:spPr bwMode="auto">
          <a:xfrm>
            <a:off x="8213970" y="4068000"/>
            <a:ext cx="250068" cy="108000"/>
          </a:xfrm>
          <a:prstGeom prst="roundRect">
            <a:avLst>
              <a:gd name="adj" fmla="val 44630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29" name="Rectangle 113"/>
              <p:cNvSpPr>
                <a:spLocks/>
              </p:cNvSpPr>
              <p:nvPr/>
            </p:nvSpPr>
            <p:spPr bwMode="auto">
              <a:xfrm>
                <a:off x="7276216" y="4068000"/>
                <a:ext cx="348309" cy="306000"/>
              </a:xfrm>
              <a:prstGeom prst="rect">
                <a:avLst/>
              </a:prstGeom>
              <a:solidFill>
                <a:srgbClr val="F6FAD3"/>
              </a:solid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500" i="1">
                        <a:solidFill>
                          <a:srgbClr val="3E4505"/>
                        </a:solidFill>
                        <a:latin typeface="Cambria Math"/>
                        <a:cs typeface="Times New Roman Italic" charset="0"/>
                        <a:sym typeface="Times New Roman Italic" charset="0"/>
                      </a:rPr>
                      <m:t>𝑆</m:t>
                    </m:r>
                  </m:oMath>
                </a14:m>
                <a:r>
                  <a:rPr lang="en-US" sz="1700" dirty="0" smtClean="0">
                    <a:solidFill>
                      <a:srgbClr val="3E4505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 </a:t>
                </a:r>
                <a:endParaRPr lang="en-US" sz="1700" dirty="0">
                  <a:solidFill>
                    <a:srgbClr val="3E4505"/>
                  </a:solidFill>
                  <a:latin typeface="Times New Roman Italic" charset="0"/>
                  <a:cs typeface="Times New Roman Italic" charset="0"/>
                  <a:sym typeface="Times New Roman Italic" charset="0"/>
                </a:endParaRPr>
              </a:p>
            </p:txBody>
          </p:sp>
        </mc:Choice>
        <mc:Fallback xmlns="">
          <p:sp>
            <p:nvSpPr>
              <p:cNvPr id="34929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6216" y="4068000"/>
                <a:ext cx="348309" cy="306000"/>
              </a:xfrm>
              <a:prstGeom prst="rect">
                <a:avLst/>
              </a:prstGeom>
              <a:blipFill rotWithShape="0">
                <a:blip r:embed="rId23"/>
                <a:stretch>
                  <a:fillRect l="-5000" r="-1667" b="-16667"/>
                </a:stretch>
              </a:blipFill>
              <a:ln w="15875" cap="flat">
                <a:solidFill>
                  <a:srgbClr val="3E450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30" name="Rectangle 114"/>
              <p:cNvSpPr>
                <a:spLocks/>
              </p:cNvSpPr>
              <p:nvPr/>
            </p:nvSpPr>
            <p:spPr bwMode="auto">
              <a:xfrm>
                <a:off x="7749558" y="4045150"/>
                <a:ext cx="348309" cy="151805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4930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558" y="4045150"/>
                <a:ext cx="348309" cy="151805"/>
              </a:xfrm>
              <a:prstGeom prst="rect">
                <a:avLst/>
              </a:prstGeom>
              <a:blipFill rotWithShape="0">
                <a:blip r:embed="rId24"/>
                <a:stretch>
                  <a:fillRect t="-3704" b="-18519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31" name="Rectangle 115"/>
              <p:cNvSpPr>
                <a:spLocks/>
              </p:cNvSpPr>
              <p:nvPr/>
            </p:nvSpPr>
            <p:spPr bwMode="auto">
              <a:xfrm>
                <a:off x="7749558" y="4244400"/>
                <a:ext cx="348309" cy="151805"/>
              </a:xfrm>
              <a:prstGeom prst="rect">
                <a:avLst/>
              </a:prstGeom>
              <a:solidFill>
                <a:schemeClr val="accent1"/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AU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4931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558" y="4244400"/>
                <a:ext cx="348309" cy="151805"/>
              </a:xfrm>
              <a:prstGeom prst="rect">
                <a:avLst/>
              </a:prstGeom>
              <a:blipFill rotWithShape="0">
                <a:blip r:embed="rId22"/>
                <a:stretch>
                  <a:fillRect b="-14286"/>
                </a:stretch>
              </a:blipFill>
              <a:ln w="1587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32" name="AutoShape 116"/>
          <p:cNvSpPr>
            <a:spLocks/>
          </p:cNvSpPr>
          <p:nvPr/>
        </p:nvSpPr>
        <p:spPr bwMode="auto">
          <a:xfrm>
            <a:off x="8213970" y="4266000"/>
            <a:ext cx="250068" cy="108000"/>
          </a:xfrm>
          <a:prstGeom prst="roundRect">
            <a:avLst>
              <a:gd name="adj" fmla="val 44630"/>
            </a:avLst>
          </a:prstGeom>
          <a:solidFill>
            <a:srgbClr val="FFDBCD"/>
          </a:solidFill>
          <a:ln w="15875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AU"/>
          </a:p>
        </p:txBody>
      </p:sp>
      <p:sp>
        <p:nvSpPr>
          <p:cNvPr id="70" name="TextBox 69"/>
          <p:cNvSpPr txBox="1"/>
          <p:nvPr/>
        </p:nvSpPr>
        <p:spPr>
          <a:xfrm>
            <a:off x="5594429" y="1680541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94429" y="1878541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94429" y="2076541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94429" y="2274808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94429" y="326455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94429" y="346255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94429" y="366055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94429" y="3858817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03200" y="2869745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3200" y="3067745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03200" y="4452818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3200" y="4650818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528400" y="247367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28400" y="267167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28400" y="405720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528400" y="4255200"/>
            <a:ext cx="1003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AU" sz="900" b="1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119063"/>
            <a:ext cx="8730725" cy="790575"/>
          </a:xfrm>
          <a:ln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Simulation in compressed form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106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Bringing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0"/>
                <a:ext cx="8111067" cy="4648200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dirty="0" smtClean="0"/>
                  <a:t>We divide the Hamiltonian up into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sSub>
                      <m:sSub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parts.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dirty="0" smtClean="0"/>
                  <a:t>We need to use smaller time segments than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AU" sz="2000" dirty="0" smtClean="0"/>
                  <a:t>.  We actually subdivide the time into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𝑀𝑇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parts of length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∝1/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dirty="0" smtClean="0"/>
                  <a:t>Each time segment can be simulated with </a:t>
                </a:r>
                <a:r>
                  <a:rPr lang="en-AU" sz="2000" dirty="0" err="1" smtClean="0"/>
                  <a:t>polylog</a:t>
                </a:r>
                <a:r>
                  <a:rPr lang="en-AU" sz="2000" dirty="0" smtClean="0"/>
                  <a:t> complexity using compression.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dirty="0" smtClean="0"/>
                  <a:t>The overall complexity is the number of time segments times a </a:t>
                </a:r>
                <a:r>
                  <a:rPr lang="en-AU" sz="2000" dirty="0" err="1" smtClean="0"/>
                  <a:t>polylog</a:t>
                </a:r>
                <a:r>
                  <a:rPr lang="en-AU" sz="2000" dirty="0" smtClean="0"/>
                  <a:t> function, and is therefore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𝑀𝑇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polylog</m:t>
                          </m:r>
                        </m:e>
                      </m:d>
                    </m:oMath>
                  </m:oMathPara>
                </a14:m>
                <a:endParaRPr lang="en-AU" sz="1800" b="0" i="1" dirty="0" smtClean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AU" sz="1800" dirty="0"/>
                  <a:t> </a:t>
                </a:r>
                <a:r>
                  <a:rPr lang="en-AU" sz="1800" dirty="0" smtClean="0"/>
                  <a:t>     or</a:t>
                </a:r>
                <a:endParaRPr lang="en-AU" sz="1800" b="0" dirty="0" smtClean="0"/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AU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AU" sz="2400" b="0" i="0" dirty="0" smtClean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AU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0"/>
                <a:ext cx="8111067" cy="4648200"/>
              </a:xfrm>
              <a:blipFill rotWithShape="0">
                <a:blip r:embed="rId2"/>
                <a:stretch>
                  <a:fillRect l="-226" t="-524" r="-6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6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4800" y="119063"/>
            <a:ext cx="8162925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Conclusions</a:t>
            </a:r>
            <a:endParaRPr lang="en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968375" y="1420813"/>
                <a:ext cx="7405688" cy="4862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0099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20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</a:pPr>
                <a:r>
                  <a:rPr lang="en-US" dirty="0" smtClean="0">
                    <a:sym typeface="Symbol" pitchFamily="18" charset="2"/>
                  </a:rPr>
                  <a:t>We have complexity of sparse Hamiltonian simulation scaling as</a:t>
                </a:r>
              </a:p>
              <a:p>
                <a:pPr marL="0" indent="0">
                  <a:spcBef>
                    <a:spcPct val="50000"/>
                  </a:spcBef>
                  <a:buClr>
                    <a:schemeClr val="hlink"/>
                  </a:buClr>
                  <a:buSzPct val="7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AU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AU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AU" dirty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</a:pPr>
                <a:r>
                  <a:rPr lang="en-US" dirty="0" smtClean="0">
                    <a:sym typeface="Symbol" pitchFamily="18" charset="2"/>
                  </a:rPr>
                  <a:t>This provides the long-sought </a:t>
                </a:r>
                <a:r>
                  <a:rPr lang="en-US" dirty="0" err="1" smtClean="0">
                    <a:sym typeface="Symbol" pitchFamily="18" charset="2"/>
                  </a:rPr>
                  <a:t>polylog</a:t>
                </a:r>
                <a:r>
                  <a:rPr lang="en-US" dirty="0" smtClean="0">
                    <a:sym typeface="Symbol" pitchFamily="18" charset="2"/>
                  </a:rPr>
                  <a:t> scaling in the error.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</a:pPr>
                <a:r>
                  <a:rPr lang="en-AU" dirty="0" smtClean="0">
                    <a:sym typeface="Symbol" pitchFamily="18" charset="2"/>
                  </a:rPr>
                  <a:t>It provides </a:t>
                </a:r>
                <a:r>
                  <a:rPr lang="en-AU" dirty="0" err="1" smtClean="0">
                    <a:sym typeface="Symbol" pitchFamily="18" charset="2"/>
                  </a:rPr>
                  <a:t>polylog</a:t>
                </a:r>
                <a:r>
                  <a:rPr lang="en-AU" dirty="0" smtClean="0">
                    <a:sym typeface="Symbol" pitchFamily="18" charset="2"/>
                  </a:rPr>
                  <a:t> scaling in the derivative of the Hamiltonian – the only method to achieve better scaling has poor scaling in other quantities.</a:t>
                </a:r>
              </a:p>
              <a:p>
                <a:pPr>
                  <a:spcBef>
                    <a:spcPct val="5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</a:pPr>
                <a:r>
                  <a:rPr lang="en-AU" dirty="0" smtClean="0">
                    <a:sym typeface="Symbol" pitchFamily="18" charset="2"/>
                  </a:rPr>
                  <a:t>Our approach is based upon applying our Hamiltonians at a superposition of times, with compression of the control </a:t>
                </a:r>
                <a:r>
                  <a:rPr lang="en-AU" dirty="0" err="1" smtClean="0">
                    <a:sym typeface="Symbol" pitchFamily="18" charset="2"/>
                  </a:rPr>
                  <a:t>qubits</a:t>
                </a:r>
                <a:r>
                  <a:rPr lang="en-AU" dirty="0" smtClean="0">
                    <a:sym typeface="Symbol" pitchFamily="18" charset="2"/>
                  </a:rPr>
                  <a:t>.</a:t>
                </a:r>
                <a:endParaRPr lang="en-US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75" y="1420813"/>
                <a:ext cx="7405688" cy="4862870"/>
              </a:xfrm>
              <a:prstGeom prst="rect">
                <a:avLst/>
              </a:prstGeom>
              <a:blipFill rotWithShape="0">
                <a:blip r:embed="rId2"/>
                <a:stretch>
                  <a:fillRect l="-412" t="-877" b="-20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2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74000" y="1188000"/>
                <a:ext cx="8151812" cy="5767917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Decompose the Hamiltonian as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The individual Hamiltonians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can be limited-dimension interaction Hamiltonians (Lloyd, 1996).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Approximate evolution for short time as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𝑖𝐻𝑇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For longer times, we divide the time up into many short </a:t>
                </a:r>
                <a:r>
                  <a:rPr lang="en-US" sz="2000" dirty="0" smtClean="0"/>
                  <a:t>times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𝑖𝐻𝑇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4000" y="1188000"/>
                <a:ext cx="8151812" cy="5767917"/>
              </a:xfrm>
              <a:blipFill rotWithShape="0">
                <a:blip r:embed="rId2"/>
                <a:stretch>
                  <a:fillRect l="-224" t="-529" r="-12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1111" name="Rectangle 7"/>
          <p:cNvSpPr>
            <a:spLocks noChangeArrowheads="1"/>
          </p:cNvSpPr>
          <p:nvPr/>
        </p:nvSpPr>
        <p:spPr bwMode="auto">
          <a:xfrm>
            <a:off x="0" y="6535738"/>
            <a:ext cx="3441700" cy="322262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indent="-5334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8638" indent="-4572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9025" indent="-3810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19413" indent="-3810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766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338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910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482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sz="1600"/>
              <a:t>S. Lloyd, Science </a:t>
            </a:r>
            <a:r>
              <a:rPr lang="en-CA" sz="1600" b="1"/>
              <a:t>273</a:t>
            </a:r>
            <a:r>
              <a:rPr lang="en-CA" sz="1600"/>
              <a:t>, 1073 (1996).</a:t>
            </a:r>
            <a:endParaRPr lang="en-AU" sz="1600"/>
          </a:p>
        </p:txBody>
      </p:sp>
    </p:spTree>
    <p:extLst>
      <p:ext uri="{BB962C8B-B14F-4D97-AF65-F5344CB8AC3E}">
        <p14:creationId xmlns:p14="http://schemas.microsoft.com/office/powerpoint/2010/main" val="301576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Methods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189038"/>
            <a:ext cx="7694612" cy="5668962"/>
          </a:xfrm>
        </p:spPr>
        <p:txBody>
          <a:bodyPr/>
          <a:lstStyle/>
          <a:p>
            <a:r>
              <a:rPr lang="en-US" sz="2000" dirty="0"/>
              <a:t>More generally, we would like to be able to simulate </a:t>
            </a:r>
            <a:r>
              <a:rPr lang="en-US" sz="2000" i="1" dirty="0"/>
              <a:t>sparse</a:t>
            </a:r>
            <a:r>
              <a:rPr lang="en-US" sz="2000" dirty="0"/>
              <a:t> Hamiltonians.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Positions and values of non-zero elements are given by oracle.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enables application to many other problems.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2" name="Rectangle 4"/>
              <p:cNvSpPr>
                <a:spLocks noChangeArrowheads="1"/>
              </p:cNvSpPr>
              <p:nvPr/>
            </p:nvSpPr>
            <p:spPr bwMode="auto">
              <a:xfrm>
                <a:off x="3502025" y="4887913"/>
                <a:ext cx="2663825" cy="12239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5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5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AU" sz="5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𝐵𝐵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2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2025" y="4887913"/>
                <a:ext cx="2663825" cy="12239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2133" name="Line 5"/>
          <p:cNvSpPr>
            <a:spLocks noChangeShapeType="1"/>
          </p:cNvSpPr>
          <p:nvPr/>
        </p:nvSpPr>
        <p:spPr bwMode="auto">
          <a:xfrm>
            <a:off x="1485900" y="5248275"/>
            <a:ext cx="20161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72134" name="Line 6"/>
          <p:cNvSpPr>
            <a:spLocks noChangeShapeType="1"/>
          </p:cNvSpPr>
          <p:nvPr/>
        </p:nvSpPr>
        <p:spPr bwMode="auto">
          <a:xfrm>
            <a:off x="6167438" y="5248275"/>
            <a:ext cx="172878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485900" y="5824538"/>
            <a:ext cx="20161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6167438" y="5824538"/>
            <a:ext cx="172878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1072144" name="Picture 16" descr="Page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865313"/>
            <a:ext cx="715168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54806" y="5030271"/>
                <a:ext cx="701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806" y="5030271"/>
                <a:ext cx="70198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783" r="-13913" b="-377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5916" y="5032375"/>
                <a:ext cx="7019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16" y="5032375"/>
                <a:ext cx="70198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783" r="-13913" b="-3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8516" y="5615544"/>
                <a:ext cx="463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16" y="5615544"/>
                <a:ext cx="46326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2368" r="-21053" b="-377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4589" y="5639872"/>
                <a:ext cx="73379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589" y="5639872"/>
                <a:ext cx="733791" cy="399084"/>
              </a:xfrm>
              <a:prstGeom prst="rect">
                <a:avLst/>
              </a:prstGeom>
              <a:blipFill rotWithShape="0">
                <a:blip r:embed="rId7"/>
                <a:stretch>
                  <a:fillRect l="-14167" r="-13333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89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3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2813" y="1276350"/>
                <a:ext cx="8110537" cy="4614863"/>
              </a:xfrm>
            </p:spPr>
            <p:txBody>
              <a:bodyPr/>
              <a:lstStyle/>
              <a:p>
                <a:r>
                  <a:rPr lang="en-US" sz="2400" dirty="0" smtClean="0"/>
                  <a:t>The 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can be </a:t>
                </a:r>
                <a:r>
                  <a:rPr lang="en-US" sz="2400" dirty="0" smtClean="0"/>
                  <a:t>1-sparse </a:t>
                </a:r>
                <a:r>
                  <a:rPr lang="en-US" sz="2400" dirty="0"/>
                  <a:t>Hamiltonians obtained by a decomposition technique (</a:t>
                </a:r>
                <a:r>
                  <a:rPr lang="en-US" sz="2400" dirty="0" err="1"/>
                  <a:t>Aharonov</a:t>
                </a:r>
                <a:r>
                  <a:rPr lang="en-US" sz="2400" dirty="0"/>
                  <a:t> &amp; Ta-</a:t>
                </a:r>
                <a:r>
                  <a:rPr lang="en-US" sz="2400" dirty="0" err="1"/>
                  <a:t>Shma</a:t>
                </a:r>
                <a:r>
                  <a:rPr lang="en-US" sz="2400" dirty="0"/>
                  <a:t>, 2003).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Efficiency can be increased by improved decomposition techniques (Berry, </a:t>
                </a:r>
                <a:r>
                  <a:rPr lang="en-US" sz="2400" dirty="0" err="1"/>
                  <a:t>Ahokas</a:t>
                </a:r>
                <a:r>
                  <a:rPr lang="en-US" sz="2400" dirty="0"/>
                  <a:t>, Cleve, Sanders, 2007; Childs &amp; Kothari, 2010).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Higher-order decomposition formulae can also be used to obtain greater efficiency (Berry, </a:t>
                </a:r>
                <a:r>
                  <a:rPr lang="en-US" sz="2400" dirty="0" err="1"/>
                  <a:t>Ahokas</a:t>
                </a:r>
                <a:r>
                  <a:rPr lang="en-US" sz="2400" dirty="0"/>
                  <a:t>, Cleve, Sanders, 2007).</a:t>
                </a:r>
              </a:p>
            </p:txBody>
          </p:sp>
        </mc:Choice>
        <mc:Fallback xmlns="">
          <p:sp>
            <p:nvSpPr>
              <p:cNvPr id="1073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2813" y="1276350"/>
                <a:ext cx="8110537" cy="4614863"/>
              </a:xfrm>
              <a:blipFill rotWithShape="0">
                <a:blip r:embed="rId2"/>
                <a:stretch>
                  <a:fillRect l="-526" t="-925" r="-1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3156" name="Rectangle 4"/>
          <p:cNvSpPr>
            <a:spLocks noChangeArrowheads="1"/>
          </p:cNvSpPr>
          <p:nvPr/>
        </p:nvSpPr>
        <p:spPr bwMode="auto">
          <a:xfrm>
            <a:off x="1" y="6053667"/>
            <a:ext cx="9023350" cy="804332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 indent="-5334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8638" indent="-4572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9025" indent="-3810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19413" indent="-3810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766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338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910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48213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CA" sz="1600" dirty="0" smtClean="0"/>
              <a:t>D. </a:t>
            </a:r>
            <a:r>
              <a:rPr lang="en-CA" sz="1600" dirty="0" err="1" smtClean="0"/>
              <a:t>Aharonov</a:t>
            </a:r>
            <a:r>
              <a:rPr lang="en-CA" sz="1600" dirty="0" smtClean="0"/>
              <a:t> and Ta-</a:t>
            </a:r>
            <a:r>
              <a:rPr lang="en-CA" sz="1600" dirty="0" err="1" smtClean="0"/>
              <a:t>Shma</a:t>
            </a:r>
            <a:r>
              <a:rPr lang="en-CA" sz="1600" dirty="0" smtClean="0"/>
              <a:t>, STOC 2003; quant-</a:t>
            </a:r>
            <a:r>
              <a:rPr lang="en-CA" sz="1600" dirty="0" err="1" smtClean="0"/>
              <a:t>ph</a:t>
            </a:r>
            <a:r>
              <a:rPr lang="en-CA" sz="1600" dirty="0" smtClean="0"/>
              <a:t>/0301023 (2003).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CA" sz="1600" dirty="0" smtClean="0"/>
              <a:t>D. W. Berry, G. </a:t>
            </a:r>
            <a:r>
              <a:rPr lang="en-CA" sz="1600" dirty="0" err="1" smtClean="0"/>
              <a:t>Ahokas</a:t>
            </a:r>
            <a:r>
              <a:rPr lang="en-CA" sz="1600" dirty="0" smtClean="0"/>
              <a:t>, R. Cleve, and B. C. Sanders, Comm. Math. Phys. </a:t>
            </a:r>
            <a:r>
              <a:rPr lang="en-CA" sz="1600" b="1" dirty="0" smtClean="0"/>
              <a:t>270</a:t>
            </a:r>
            <a:r>
              <a:rPr lang="en-CA" sz="1600" dirty="0" smtClean="0"/>
              <a:t>, 359 (2007).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AU" sz="1600" dirty="0" smtClean="0"/>
              <a:t>A</a:t>
            </a:r>
            <a:r>
              <a:rPr lang="en-AU" sz="1600" dirty="0"/>
              <a:t>. M. Childs and R. Kothari, TQC 2010, Lecture Notes in Computer Science </a:t>
            </a:r>
            <a:r>
              <a:rPr lang="en-AU" sz="1600" b="1" dirty="0"/>
              <a:t>6519</a:t>
            </a:r>
            <a:r>
              <a:rPr lang="en-AU" sz="1600" dirty="0"/>
              <a:t>, 94 (2011).</a:t>
            </a:r>
          </a:p>
        </p:txBody>
      </p:sp>
    </p:spTree>
    <p:extLst>
      <p:ext uri="{BB962C8B-B14F-4D97-AF65-F5344CB8AC3E}">
        <p14:creationId xmlns:p14="http://schemas.microsoft.com/office/powerpoint/2010/main" val="213928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063"/>
            <a:ext cx="8214797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Quantities involved in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24930" y="1252152"/>
                <a:ext cx="8071937" cy="5280454"/>
              </a:xfrm>
            </p:spPr>
            <p:txBody>
              <a:bodyPr/>
              <a:lstStyle/>
              <a:p>
                <a:pPr marL="271463" indent="0" eaLnBrk="1" hangingPunct="1">
                  <a:spcBef>
                    <a:spcPct val="50000"/>
                  </a:spcBef>
                  <a:buNone/>
                </a:pPr>
                <a:r>
                  <a:rPr lang="en-AU" sz="2400" dirty="0" smtClean="0"/>
                  <a:t>We want to simulation quantum evolution under a Hamiltonian</a:t>
                </a:r>
              </a:p>
              <a:p>
                <a:pPr marL="271463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𝑖𝐻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⟩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</a:endParaRPr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en-AU" sz="2400" dirty="0"/>
                      <m:t> – </m:t>
                    </m:r>
                    <m:r>
                      <m:rPr>
                        <m:nor/>
                      </m:rPr>
                      <a:rPr lang="en-AU" sz="2400" dirty="0"/>
                      <m:t>allowable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error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in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the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simulation</m:t>
                    </m:r>
                  </m:oMath>
                </a14:m>
                <a:endParaRPr lang="en-AU" sz="2400" dirty="0"/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nor/>
                      </m:rPr>
                      <a:rPr lang="en-AU" sz="2400" dirty="0"/>
                      <m:t> – </m:t>
                    </m:r>
                    <m:r>
                      <m:rPr>
                        <m:nor/>
                      </m:rPr>
                      <a:rPr lang="en-AU" sz="2400" dirty="0"/>
                      <m:t>time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of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evolution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under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the</m:t>
                    </m:r>
                    <m:r>
                      <m:rPr>
                        <m:nor/>
                      </m:rPr>
                      <a:rPr lang="en-AU" sz="2400" dirty="0"/>
                      <m:t> </m:t>
                    </m:r>
                    <m:r>
                      <m:rPr>
                        <m:nor/>
                      </m:rPr>
                      <a:rPr lang="en-AU" sz="2400" dirty="0"/>
                      <m:t>Hamiltonian</m:t>
                    </m:r>
                  </m:oMath>
                </a14:m>
                <a:endParaRPr lang="en-AU" sz="2400" dirty="0"/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2400" dirty="0" smtClean="0"/>
                  <a:t> – sparseness, i.e. maximum number of nonzero elements</a:t>
                </a:r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AU" sz="2400" dirty="0" smtClean="0"/>
                  <a:t> </a:t>
                </a:r>
                <a:r>
                  <a:rPr lang="en-AU" sz="2400" dirty="0"/>
                  <a:t>–</a:t>
                </a:r>
                <a:r>
                  <a:rPr lang="en-AU" sz="2400" dirty="0" smtClean="0"/>
                  <a:t> norm of the Hamiltonian to be simulated</a:t>
                </a:r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400" dirty="0" smtClean="0"/>
                  <a:t> </a:t>
                </a:r>
                <a:r>
                  <a:rPr lang="en-AU" sz="2400" dirty="0"/>
                  <a:t>–</a:t>
                </a:r>
                <a:r>
                  <a:rPr lang="en-AU" sz="2400" dirty="0" smtClean="0"/>
                  <a:t> norm of the time-derivative of the Hamiltonian</a:t>
                </a:r>
              </a:p>
              <a:p>
                <a:pPr marL="557213" indent="-285750" eaLnBrk="1" hangingPunct="1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400" dirty="0" smtClean="0"/>
                  <a:t> – dimension of the system</a:t>
                </a:r>
                <a:endParaRPr lang="en-AU" sz="24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4930" y="1252152"/>
                <a:ext cx="8071937" cy="5280454"/>
              </a:xfrm>
              <a:blipFill rotWithShape="0">
                <a:blip r:embed="rId2"/>
                <a:stretch>
                  <a:fillRect t="-807" b="-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2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12812" y="4193058"/>
            <a:ext cx="8000613" cy="1606379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2813" y="1664043"/>
            <a:ext cx="8000613" cy="233130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Methods -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2813" y="1598140"/>
                <a:ext cx="8110537" cy="4556597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scaling is always polynomial in the allowable error,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scaling for time-dependent Hamiltonians depends heavily on the derivatives of the Hamiltonian.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</a:t>
                </a:r>
                <a:r>
                  <a:rPr lang="en-US" dirty="0"/>
                  <a:t>scaling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always </a:t>
                </a:r>
                <a:r>
                  <a:rPr lang="en-US" dirty="0" err="1"/>
                  <a:t>superlinear</a:t>
                </a:r>
                <a:r>
                  <a:rPr lang="en-US" dirty="0"/>
                  <a:t>, whereas lower bound is linear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scaling is at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in the sparseness.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2813" y="1598140"/>
                <a:ext cx="8110537" cy="4556597"/>
              </a:xfrm>
              <a:blipFill rotWithShape="0">
                <a:blip r:embed="rId2"/>
                <a:stretch>
                  <a:fillRect l="-752" t="-1337" r="-1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49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Known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8897" y="1120346"/>
                <a:ext cx="8905103" cy="4464908"/>
              </a:xfrm>
            </p:spPr>
            <p:txBody>
              <a:bodyPr rIns="36000"/>
              <a:lstStyle/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It is possible to decompose a sparse Hamiltonian into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1-sparse Hamiltonians with complexity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AU" sz="1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1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AU" sz="1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A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sz="1800" dirty="0" smtClean="0"/>
                  <a:t>[1].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This can be improved to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/>
                  <a:t> </a:t>
                </a:r>
                <a:r>
                  <a:rPr lang="en-AU" sz="1800" dirty="0" smtClean="0"/>
                  <a:t>Hamiltonians, at the cost of complexity linear in </a:t>
                </a:r>
                <a14:m>
                  <m:oMath xmlns:m="http://schemas.openxmlformats.org/officeDocument/2006/math">
                    <m:r>
                      <a:rPr lang="en-AU" sz="18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1800" dirty="0" smtClean="0"/>
                  <a:t> [2].</a:t>
                </a:r>
                <a:endParaRPr lang="en-AU" sz="1800" dirty="0"/>
              </a:p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Arbitrary order Lie-Trotter-Suzuki formulae can be used to obtain scaling as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1+1/2</m:t>
                        </m:r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for arbitrarily large integer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1800" dirty="0" smtClean="0"/>
                  <a:t>.  The scaling in terms of the allowable error is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1/2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[1].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Using quantum walks without a decomposition enables complexity strictly linear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A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1800" dirty="0" smtClean="0"/>
                  <a:t>, but as scaling in the error of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rad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 smtClean="0"/>
                  <a:t> [3].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Similar scaling can be obtained for </a:t>
                </a:r>
                <a:r>
                  <a:rPr lang="en-AU" sz="1800" i="1" dirty="0" smtClean="0"/>
                  <a:t>time-dependent</a:t>
                </a:r>
                <a:r>
                  <a:rPr lang="en-AU" sz="1800" dirty="0" smtClean="0"/>
                  <a:t> Hamiltonians, but the complexity now depends on the higher-order derivatives [4].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AU" sz="1800" dirty="0" smtClean="0"/>
                  <a:t>An algorithm with randomised times enables complexity independent of the derivatives of the Hamiltonian, at the expense of worse scaling in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1800" dirty="0" smtClean="0"/>
                  <a:t> [5].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8897" y="1120346"/>
                <a:ext cx="8905103" cy="4464908"/>
              </a:xfrm>
              <a:blipFill rotWithShape="0">
                <a:blip r:embed="rId2"/>
                <a:stretch>
                  <a:fillRect l="-68" t="-820" r="-1506" b="-13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585254"/>
            <a:ext cx="9144000" cy="1272746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rIns="72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CA" sz="1600" dirty="0" smtClean="0"/>
              <a:t>[1] D. W. Berry, G. </a:t>
            </a:r>
            <a:r>
              <a:rPr lang="en-CA" sz="1600" dirty="0" err="1" smtClean="0"/>
              <a:t>Ahokas</a:t>
            </a:r>
            <a:r>
              <a:rPr lang="en-CA" sz="1600" dirty="0" smtClean="0"/>
              <a:t>, R. Cleve, and B. C. Sanders, </a:t>
            </a:r>
            <a:r>
              <a:rPr lang="en-AU" sz="1600" dirty="0" smtClean="0"/>
              <a:t>Comm. Math. Phys. </a:t>
            </a:r>
            <a:r>
              <a:rPr lang="en-AU" sz="1600" b="1" dirty="0"/>
              <a:t>270</a:t>
            </a:r>
            <a:r>
              <a:rPr lang="en-AU" sz="1600" dirty="0"/>
              <a:t>, 359 (2007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[2] A. M</a:t>
            </a:r>
            <a:r>
              <a:rPr lang="en-AU" sz="1600" dirty="0"/>
              <a:t>. Childs and R. Kothari</a:t>
            </a:r>
            <a:r>
              <a:rPr lang="en-AU" sz="1600" dirty="0" smtClean="0"/>
              <a:t>, TQC 2010</a:t>
            </a:r>
            <a:r>
              <a:rPr lang="en-AU" sz="1600" dirty="0"/>
              <a:t>,</a:t>
            </a:r>
            <a:r>
              <a:rPr lang="en-AU" sz="1600" dirty="0" smtClean="0"/>
              <a:t> </a:t>
            </a:r>
            <a:r>
              <a:rPr lang="en-AU" sz="1600" dirty="0"/>
              <a:t>Lecture Notes in Computer Science </a:t>
            </a:r>
            <a:r>
              <a:rPr lang="en-AU" sz="1600" b="1" dirty="0"/>
              <a:t>6519</a:t>
            </a:r>
            <a:r>
              <a:rPr lang="en-AU" sz="1600" dirty="0"/>
              <a:t>, 94 (2011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[3] D</a:t>
            </a:r>
            <a:r>
              <a:rPr lang="en-AU" sz="1600" dirty="0"/>
              <a:t>. W. Berry and A. M. </a:t>
            </a:r>
            <a:r>
              <a:rPr lang="en-AU" sz="1600" dirty="0" smtClean="0"/>
              <a:t>Childs, </a:t>
            </a:r>
            <a:r>
              <a:rPr lang="en-AU" sz="1600" dirty="0"/>
              <a:t>Quantum </a:t>
            </a:r>
            <a:r>
              <a:rPr lang="en-AU" sz="1600" dirty="0" smtClean="0"/>
              <a:t>Information and Computation </a:t>
            </a:r>
            <a:r>
              <a:rPr lang="en-AU" sz="1600" b="1" dirty="0"/>
              <a:t>12</a:t>
            </a:r>
            <a:r>
              <a:rPr lang="en-AU" sz="1600" dirty="0"/>
              <a:t>, 29 (2012</a:t>
            </a:r>
            <a:r>
              <a:rPr lang="en-AU" sz="1600" dirty="0" smtClean="0"/>
              <a:t>).</a:t>
            </a:r>
            <a:endParaRPr lang="en-AU" sz="1600" dirty="0"/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[4] N</a:t>
            </a:r>
            <a:r>
              <a:rPr lang="en-AU" sz="1600" dirty="0"/>
              <a:t>. </a:t>
            </a:r>
            <a:r>
              <a:rPr lang="en-AU" sz="1600" dirty="0" err="1"/>
              <a:t>Wiebe</a:t>
            </a:r>
            <a:r>
              <a:rPr lang="en-AU" sz="1600" dirty="0"/>
              <a:t>, D. W. Berry, </a:t>
            </a:r>
            <a:r>
              <a:rPr lang="en-AU" sz="1600" dirty="0" smtClean="0"/>
              <a:t>P. </a:t>
            </a:r>
            <a:r>
              <a:rPr lang="en-AU" sz="1600" dirty="0" err="1" smtClean="0"/>
              <a:t>Høyer</a:t>
            </a:r>
            <a:r>
              <a:rPr lang="en-AU" sz="1600" dirty="0" smtClean="0"/>
              <a:t>, and B</a:t>
            </a:r>
            <a:r>
              <a:rPr lang="en-AU" sz="1600" dirty="0"/>
              <a:t>. C. Sanders</a:t>
            </a:r>
            <a:r>
              <a:rPr lang="en-AU" sz="1600" dirty="0" smtClean="0"/>
              <a:t>, J. Phys</a:t>
            </a:r>
            <a:r>
              <a:rPr lang="en-AU" sz="1600" dirty="0"/>
              <a:t>. A: Math. </a:t>
            </a:r>
            <a:r>
              <a:rPr lang="en-AU" sz="1600" dirty="0" err="1"/>
              <a:t>Theor</a:t>
            </a:r>
            <a:r>
              <a:rPr lang="en-AU" sz="1600" dirty="0"/>
              <a:t>. </a:t>
            </a:r>
            <a:r>
              <a:rPr lang="en-AU" sz="1600" b="1" dirty="0"/>
              <a:t>43</a:t>
            </a:r>
            <a:r>
              <a:rPr lang="en-AU" sz="1600" dirty="0"/>
              <a:t>, 065203 (2010</a:t>
            </a:r>
            <a:r>
              <a:rPr lang="en-AU" sz="1600" dirty="0" smtClean="0"/>
              <a:t>).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75000"/>
            </a:pPr>
            <a:r>
              <a:rPr lang="en-AU" sz="1600" dirty="0" smtClean="0"/>
              <a:t>[5] D</a:t>
            </a:r>
            <a:r>
              <a:rPr lang="en-AU" sz="1600" dirty="0"/>
              <a:t>. </a:t>
            </a:r>
            <a:r>
              <a:rPr lang="en-AU" sz="1600" dirty="0" err="1"/>
              <a:t>Poulin</a:t>
            </a:r>
            <a:r>
              <a:rPr lang="en-AU" sz="1600" dirty="0"/>
              <a:t>, A. </a:t>
            </a:r>
            <a:r>
              <a:rPr lang="en-AU" sz="1600" dirty="0" err="1"/>
              <a:t>Qarry</a:t>
            </a:r>
            <a:r>
              <a:rPr lang="en-AU" sz="1600" dirty="0"/>
              <a:t>, R. D. </a:t>
            </a:r>
            <a:r>
              <a:rPr lang="en-AU" sz="1600" dirty="0" err="1"/>
              <a:t>Somma</a:t>
            </a:r>
            <a:r>
              <a:rPr lang="en-AU" sz="1600" dirty="0"/>
              <a:t>, and F. </a:t>
            </a:r>
            <a:r>
              <a:rPr lang="en-AU" sz="1600" dirty="0" err="1" smtClean="0"/>
              <a:t>Verstraete</a:t>
            </a:r>
            <a:r>
              <a:rPr lang="en-AU" sz="1600" dirty="0" smtClean="0"/>
              <a:t>, </a:t>
            </a:r>
            <a:r>
              <a:rPr lang="en-AU" sz="1600" dirty="0"/>
              <a:t>Phys. Rev. </a:t>
            </a:r>
            <a:r>
              <a:rPr lang="en-AU" sz="1600" dirty="0" err="1"/>
              <a:t>Lett</a:t>
            </a:r>
            <a:r>
              <a:rPr lang="en-AU" sz="1600" dirty="0"/>
              <a:t>. </a:t>
            </a:r>
            <a:r>
              <a:rPr lang="en-AU" sz="1600" b="1" dirty="0"/>
              <a:t>106</a:t>
            </a:r>
            <a:r>
              <a:rPr lang="en-AU" sz="1600" dirty="0"/>
              <a:t>, 170501 (2011).</a:t>
            </a:r>
          </a:p>
        </p:txBody>
      </p:sp>
    </p:spTree>
    <p:extLst>
      <p:ext uri="{BB962C8B-B14F-4D97-AF65-F5344CB8AC3E}">
        <p14:creationId xmlns:p14="http://schemas.microsoft.com/office/powerpoint/2010/main" val="285864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12949</TotalTime>
  <Words>2315</Words>
  <Application>Microsoft Office PowerPoint</Application>
  <PresentationFormat>On-screen Show (4:3)</PresentationFormat>
  <Paragraphs>995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 Unicode MS</vt:lpstr>
      <vt:lpstr>Arial</vt:lpstr>
      <vt:lpstr>Cambria Math</vt:lpstr>
      <vt:lpstr>Edwardian Script ITC</vt:lpstr>
      <vt:lpstr>Gill Sans</vt:lpstr>
      <vt:lpstr>Helvetica</vt:lpstr>
      <vt:lpstr>Symbol</vt:lpstr>
      <vt:lpstr>Tahoma</vt:lpstr>
      <vt:lpstr>Times</vt:lpstr>
      <vt:lpstr>Times New Roman</vt:lpstr>
      <vt:lpstr>Times New Roman Bold</vt:lpstr>
      <vt:lpstr>Times New Roman Bold Italic</vt:lpstr>
      <vt:lpstr>Times New Roman Italic</vt:lpstr>
      <vt:lpstr>Wingdings</vt:lpstr>
      <vt:lpstr>Bold Stripes</vt:lpstr>
      <vt:lpstr>Polylog Hamiltonian simulation</vt:lpstr>
      <vt:lpstr>Simulation of Hamiltonians</vt:lpstr>
      <vt:lpstr>Simulation of Hamiltonians</vt:lpstr>
      <vt:lpstr>Standard Methods</vt:lpstr>
      <vt:lpstr>Standard Methods</vt:lpstr>
      <vt:lpstr>Standard Methods</vt:lpstr>
      <vt:lpstr>Quantities involved in simulation</vt:lpstr>
      <vt:lpstr>Standard Methods - Limitations</vt:lpstr>
      <vt:lpstr>Known results</vt:lpstr>
      <vt:lpstr>Main result</vt:lpstr>
      <vt:lpstr>Main result</vt:lpstr>
      <vt:lpstr>1. Decompose Hamiltonian to 1-sparse</vt:lpstr>
      <vt:lpstr>2. Decompose 1-sparse to self-inverse</vt:lpstr>
      <vt:lpstr>2. Decompose 1-sparse to self-inverse</vt:lpstr>
      <vt:lpstr>2. Decompose 1-sparse to self-inverse</vt:lpstr>
      <vt:lpstr>2. Decompose 1-sparse to self-inverse</vt:lpstr>
      <vt:lpstr>2. Decompose 1-sparse to self-inverse</vt:lpstr>
      <vt:lpstr>2. Decompose 1-sparse to self-inverse</vt:lpstr>
      <vt:lpstr>3. Trotter expansion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4. Using CGMSY’09 technique</vt:lpstr>
      <vt:lpstr>5. Simulation in compressed form</vt:lpstr>
      <vt:lpstr>5. Simulation in compressed form</vt:lpstr>
      <vt:lpstr>5. Simulation in compressed form</vt:lpstr>
      <vt:lpstr>5. Simulation in compressed form</vt:lpstr>
      <vt:lpstr>5. Simulation in compressed form</vt:lpstr>
      <vt:lpstr>5. Simulation in compressed form</vt:lpstr>
      <vt:lpstr>Bringing it all together</vt:lpstr>
      <vt:lpstr>Conclusions</vt:lpstr>
    </vt:vector>
  </TitlesOfParts>
  <Company>Geoff Pryde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</dc:creator>
  <cp:lastModifiedBy>Dominic</cp:lastModifiedBy>
  <cp:revision>930</cp:revision>
  <dcterms:created xsi:type="dcterms:W3CDTF">2007-02-05T04:44:00Z</dcterms:created>
  <dcterms:modified xsi:type="dcterms:W3CDTF">2013-06-28T22:59:36Z</dcterms:modified>
</cp:coreProperties>
</file>